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71"/>
  </p:notesMasterIdLst>
  <p:handoutMasterIdLst>
    <p:handoutMasterId r:id="rId72"/>
  </p:handoutMasterIdLst>
  <p:sldIdLst>
    <p:sldId id="1064" r:id="rId3"/>
    <p:sldId id="1072" r:id="rId4"/>
    <p:sldId id="1136" r:id="rId5"/>
    <p:sldId id="1096" r:id="rId6"/>
    <p:sldId id="1083" r:id="rId7"/>
    <p:sldId id="1137" r:id="rId8"/>
    <p:sldId id="1138" r:id="rId9"/>
    <p:sldId id="1187" r:id="rId10"/>
    <p:sldId id="1098" r:id="rId11"/>
    <p:sldId id="1141" r:id="rId12"/>
    <p:sldId id="1188" r:id="rId13"/>
    <p:sldId id="1189" r:id="rId14"/>
    <p:sldId id="1190" r:id="rId15"/>
    <p:sldId id="1191" r:id="rId16"/>
    <p:sldId id="1192" r:id="rId17"/>
    <p:sldId id="1139" r:id="rId18"/>
    <p:sldId id="1140" r:id="rId19"/>
    <p:sldId id="1144" r:id="rId20"/>
    <p:sldId id="1142" r:id="rId21"/>
    <p:sldId id="1146" r:id="rId22"/>
    <p:sldId id="1193" r:id="rId23"/>
    <p:sldId id="1143" r:id="rId24"/>
    <p:sldId id="1195" r:id="rId25"/>
    <p:sldId id="1196" r:id="rId26"/>
    <p:sldId id="1198" r:id="rId27"/>
    <p:sldId id="1194" r:id="rId28"/>
    <p:sldId id="1145" r:id="rId29"/>
    <p:sldId id="1097" r:id="rId30"/>
    <p:sldId id="1149" r:id="rId31"/>
    <p:sldId id="1180" r:id="rId32"/>
    <p:sldId id="1181" r:id="rId33"/>
    <p:sldId id="1182" r:id="rId34"/>
    <p:sldId id="1184" r:id="rId35"/>
    <p:sldId id="1185" r:id="rId36"/>
    <p:sldId id="1186" r:id="rId37"/>
    <p:sldId id="1183" r:id="rId38"/>
    <p:sldId id="1199" r:id="rId39"/>
    <p:sldId id="1200" r:id="rId40"/>
    <p:sldId id="1201" r:id="rId41"/>
    <p:sldId id="1202" r:id="rId42"/>
    <p:sldId id="1151" r:id="rId43"/>
    <p:sldId id="1162" r:id="rId44"/>
    <p:sldId id="1163" r:id="rId45"/>
    <p:sldId id="1164" r:id="rId46"/>
    <p:sldId id="1161" r:id="rId47"/>
    <p:sldId id="1150" r:id="rId48"/>
    <p:sldId id="1165" r:id="rId49"/>
    <p:sldId id="1154" r:id="rId50"/>
    <p:sldId id="1160" r:id="rId51"/>
    <p:sldId id="1157" r:id="rId52"/>
    <p:sldId id="1206" r:id="rId53"/>
    <p:sldId id="1158" r:id="rId54"/>
    <p:sldId id="1159" r:id="rId55"/>
    <p:sldId id="1203" r:id="rId56"/>
    <p:sldId id="1174" r:id="rId57"/>
    <p:sldId id="1167" r:id="rId58"/>
    <p:sldId id="1170" r:id="rId59"/>
    <p:sldId id="1169" r:id="rId60"/>
    <p:sldId id="1171" r:id="rId61"/>
    <p:sldId id="1172" r:id="rId62"/>
    <p:sldId id="1173" r:id="rId63"/>
    <p:sldId id="1177" r:id="rId64"/>
    <p:sldId id="1178" r:id="rId65"/>
    <p:sldId id="1176" r:id="rId66"/>
    <p:sldId id="1207" r:id="rId67"/>
    <p:sldId id="1179" r:id="rId68"/>
    <p:sldId id="1208" r:id="rId69"/>
    <p:sldId id="840" r:id="rId7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nauer" initials="k" lastIdx="10" clrIdx="0"/>
  <p:cmAuthor id="1" name="이재호" initials="이" lastIdx="2" clrIdx="1"/>
  <p:cmAuthor id="2" name="김성완" initials="김" lastIdx="3" clrIdx="2">
    <p:extLst/>
  </p:cmAuthor>
  <p:cmAuthor id="3" name="Seongwan Kim" initials="SK" lastIdx="9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FEE"/>
    <a:srgbClr val="AEEBA7"/>
    <a:srgbClr val="44FE67"/>
    <a:srgbClr val="10360C"/>
    <a:srgbClr val="F1FC64"/>
    <a:srgbClr val="75FFE8"/>
    <a:srgbClr val="1489CF"/>
    <a:srgbClr val="26526B"/>
    <a:srgbClr val="174A6B"/>
    <a:srgbClr val="50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47" autoAdjust="0"/>
    <p:restoredTop sz="85557" autoAdjust="0"/>
  </p:normalViewPr>
  <p:slideViewPr>
    <p:cSldViewPr>
      <p:cViewPr varScale="1">
        <p:scale>
          <a:sx n="98" d="100"/>
          <a:sy n="98" d="100"/>
        </p:scale>
        <p:origin x="15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3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r">
              <a:defRPr sz="1200"/>
            </a:lvl1pPr>
          </a:lstStyle>
          <a:p>
            <a:fld id="{9FFC18F9-A684-4511-A2F7-F9CC2EB41A4C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6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r">
              <a:defRPr sz="1200"/>
            </a:lvl1pPr>
          </a:lstStyle>
          <a:p>
            <a:fld id="{A71B51D8-6917-46A0-8224-A79B5B7153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373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r">
              <a:defRPr sz="1200"/>
            </a:lvl1pPr>
          </a:lstStyle>
          <a:p>
            <a:fld id="{9F6C2B47-DD1C-4138-BC45-864A3B392028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7" tIns="45718" rIns="91437" bIns="457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9"/>
            <a:ext cx="5438140" cy="4467702"/>
          </a:xfrm>
          <a:prstGeom prst="rect">
            <a:avLst/>
          </a:prstGeom>
        </p:spPr>
        <p:txBody>
          <a:bodyPr vert="horz" lIns="91437" tIns="45718" rIns="91437" bIns="457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430092"/>
            <a:ext cx="2945659" cy="4964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r">
              <a:defRPr sz="1200"/>
            </a:lvl1pPr>
          </a:lstStyle>
          <a:p>
            <a:fld id="{FD7D7F64-B3F9-4080-9D8A-6968CC468B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909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fld id="{FC6F56D6-F7E1-469F-A206-73FDC055B965}" type="slidenum">
              <a:rPr lang="ko-KR" altLang="en-US">
                <a:solidFill>
                  <a:prstClr val="black"/>
                </a:solidFill>
              </a:rPr>
              <a:pPr eaLnBrk="1" hangingPunct="1"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7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36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39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40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22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82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5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38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1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30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76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73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5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3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96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14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62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37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2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auto">
          <a:xfrm>
            <a:off x="0" y="0"/>
            <a:ext cx="9144000" cy="117475"/>
          </a:xfrm>
          <a:prstGeom prst="rect">
            <a:avLst/>
          </a:prstGeom>
          <a:gradFill flip="none" rotWithShape="1">
            <a:gsLst>
              <a:gs pos="46000">
                <a:schemeClr val="tx2">
                  <a:lumMod val="60000"/>
                  <a:lumOff val="4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3635896" y="637237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fld id="{3154DA5E-AF80-4A17-B463-A828414615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179512" y="260648"/>
            <a:ext cx="8784976" cy="504056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latin typeface="+mj-lt"/>
                <a:cs typeface="Times New Roman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sz="half" idx="1"/>
          </p:nvPr>
        </p:nvSpPr>
        <p:spPr>
          <a:xfrm>
            <a:off x="683568" y="764704"/>
            <a:ext cx="7776864" cy="536145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Times New Roman" pitchFamily="18" charset="0"/>
              <a:buChar char="■"/>
              <a:defRPr sz="1800">
                <a:solidFill>
                  <a:schemeClr val="tx1"/>
                </a:solidFill>
                <a:latin typeface="+mn-lt"/>
                <a:ea typeface="맑은 고딕" pitchFamily="50" charset="-127"/>
                <a:cs typeface="Times New Roman" pitchFamily="18" charset="0"/>
              </a:defRPr>
            </a:lvl1pPr>
            <a:lvl2pPr marL="742950" indent="-285750">
              <a:lnSpc>
                <a:spcPct val="150000"/>
              </a:lnSpc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맑은 고딕" pitchFamily="50" charset="-127"/>
                <a:cs typeface="Times New Roman" pitchFamily="18" charset="0"/>
              </a:defRPr>
            </a:lvl2pPr>
            <a:lvl3pPr marL="1143000" indent="-228600">
              <a:lnSpc>
                <a:spcPct val="150000"/>
              </a:lnSpc>
              <a:buFont typeface="Times New Roman" pitchFamily="18" charset="0"/>
              <a:buChar char="−"/>
              <a:defRPr sz="1400">
                <a:solidFill>
                  <a:schemeClr val="tx1"/>
                </a:solidFill>
                <a:latin typeface="+mn-lt"/>
                <a:ea typeface="맑은 고딕" pitchFamily="50" charset="-127"/>
                <a:cs typeface="Times New Roman" pitchFamily="18" charset="0"/>
              </a:defRPr>
            </a:lvl3pPr>
            <a:lvl4pPr marL="1600200" indent="-228600">
              <a:lnSpc>
                <a:spcPct val="150000"/>
              </a:lnSpc>
              <a:buFont typeface="Arial" pitchFamily="34" charset="0"/>
              <a:buChar char="√"/>
              <a:defRPr sz="110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6" name="직사각형 5"/>
          <p:cNvSpPr/>
          <p:nvPr userDrawn="1"/>
        </p:nvSpPr>
        <p:spPr bwMode="auto">
          <a:xfrm rot="10800000">
            <a:off x="0" y="6748462"/>
            <a:ext cx="9144000" cy="117475"/>
          </a:xfrm>
          <a:prstGeom prst="rect">
            <a:avLst/>
          </a:prstGeom>
          <a:gradFill flip="none" rotWithShape="1">
            <a:gsLst>
              <a:gs pos="46000">
                <a:schemeClr val="tx2">
                  <a:lumMod val="60000"/>
                  <a:lumOff val="4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80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2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79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55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9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2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1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7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1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8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9D0FB3-7537-4572-A91D-734D3A539C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1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3635375" y="6464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fld id="{3154DA5E-AF80-4A17-B463-A828414615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684F4-A3E7-45E0-8192-B1822802C276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355C5-8498-4633-BA64-FFFDBFE6C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3.png"/><Relationship Id="rId18" Type="http://schemas.openxmlformats.org/officeDocument/2006/relationships/image" Target="../media/image105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openxmlformats.org/officeDocument/2006/relationships/image" Target="../media/image92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2.png"/><Relationship Id="rId10" Type="http://schemas.openxmlformats.org/officeDocument/2006/relationships/image" Target="../media/image80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3.png"/><Relationship Id="rId18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96.png"/><Relationship Id="rId12" Type="http://schemas.openxmlformats.org/officeDocument/2006/relationships/image" Target="../media/image112.png"/><Relationship Id="rId17" Type="http://schemas.openxmlformats.org/officeDocument/2006/relationships/image" Target="../media/image116.png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111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image" Target="../media/image80.png"/><Relationship Id="rId4" Type="http://schemas.openxmlformats.org/officeDocument/2006/relationships/image" Target="../media/image108.png"/><Relationship Id="rId9" Type="http://schemas.openxmlformats.org/officeDocument/2006/relationships/image" Target="../media/image110.png"/><Relationship Id="rId1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72.png"/><Relationship Id="rId2" Type="http://schemas.openxmlformats.org/officeDocument/2006/relationships/image" Target="../media/image8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65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170" y="4427865"/>
            <a:ext cx="82804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2800" dirty="0">
                <a:solidFill>
                  <a:srgbClr val="0600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맑은 고딕"/>
              </a:rPr>
              <a:t>Attention Model in Deep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76825" y="5517232"/>
            <a:ext cx="35988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2017. 11. 24</a:t>
            </a:r>
          </a:p>
          <a:p>
            <a:pPr algn="r"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손한빈</a:t>
            </a:r>
            <a:endParaRPr lang="en-US" altLang="ko-K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4" name="그룹 2"/>
          <p:cNvGrpSpPr>
            <a:grpSpLocks/>
          </p:cNvGrpSpPr>
          <p:nvPr/>
        </p:nvGrpSpPr>
        <p:grpSpPr bwMode="auto">
          <a:xfrm>
            <a:off x="-12700" y="0"/>
            <a:ext cx="7011988" cy="4221163"/>
            <a:chOff x="144016" y="476672"/>
            <a:chExt cx="8604448" cy="117574"/>
          </a:xfrm>
        </p:grpSpPr>
        <p:sp>
          <p:nvSpPr>
            <p:cNvPr id="5" name="직사각형 4"/>
            <p:cNvSpPr/>
            <p:nvPr/>
          </p:nvSpPr>
          <p:spPr>
            <a:xfrm>
              <a:off x="144016" y="476672"/>
              <a:ext cx="8604448" cy="11757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144016" y="476672"/>
              <a:ext cx="6588237" cy="1175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144016" y="476672"/>
              <a:ext cx="4427872" cy="11757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144016" y="476672"/>
              <a:ext cx="2483739" cy="117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0607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1196752"/>
            <a:ext cx="773952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Neural Machine Translation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Neural Network</a:t>
            </a:r>
            <a:r>
              <a:rPr lang="ko-KR" altLang="en-US" sz="1400" dirty="0"/>
              <a:t>를 기반으로 </a:t>
            </a:r>
            <a:r>
              <a:rPr lang="en-US" altLang="ko-KR" sz="1400" dirty="0"/>
              <a:t>Machine Translation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사람의 개입 없이 두 언어 사이의 </a:t>
            </a:r>
            <a:r>
              <a:rPr lang="en-US" altLang="ko-KR" sz="1400" dirty="0"/>
              <a:t>Translation</a:t>
            </a:r>
            <a:r>
              <a:rPr lang="ko-KR" altLang="en-US" sz="1400" dirty="0"/>
              <a:t> 방법을 학습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RNN Encoder</a:t>
            </a:r>
            <a:r>
              <a:rPr lang="ko-KR" altLang="en-US" sz="1400" dirty="0"/>
              <a:t>를 통해 언어의 특성을 잘 가지고 있는 </a:t>
            </a:r>
            <a:r>
              <a:rPr lang="en-US" altLang="ko-KR" sz="1400" dirty="0"/>
              <a:t>Feature </a:t>
            </a:r>
            <a:r>
              <a:rPr lang="ko-KR" altLang="en-US" sz="1400" dirty="0"/>
              <a:t>추출하고 다시 </a:t>
            </a:r>
            <a:r>
              <a:rPr lang="en-US" altLang="ko-KR" sz="1400" dirty="0"/>
              <a:t>Decoding</a:t>
            </a:r>
            <a:r>
              <a:rPr lang="ko-KR" altLang="en-US" sz="1400" dirty="0"/>
              <a:t>하는 과정을 통해 </a:t>
            </a:r>
            <a:r>
              <a:rPr lang="en-US" altLang="ko-KR" sz="1400" dirty="0"/>
              <a:t>Translation </a:t>
            </a:r>
            <a:r>
              <a:rPr lang="ko-KR" altLang="en-US" sz="1400" dirty="0"/>
              <a:t>수행 </a:t>
            </a: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08" y="3356992"/>
            <a:ext cx="5184576" cy="1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1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4827" y="1146634"/>
            <a:ext cx="773952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Neural Machine Translation: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A12E5-4487-4D6C-BE0B-33109DDE2A10}"/>
              </a:ext>
            </a:extLst>
          </p:cNvPr>
          <p:cNvSpPr/>
          <p:nvPr/>
        </p:nvSpPr>
        <p:spPr>
          <a:xfrm>
            <a:off x="911973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F6BF47-14FE-4EFD-8907-B9D5EEDD458A}"/>
              </a:ext>
            </a:extLst>
          </p:cNvPr>
          <p:cNvSpPr/>
          <p:nvPr/>
        </p:nvSpPr>
        <p:spPr>
          <a:xfrm>
            <a:off x="1187624" y="386104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19A1F2-7F6F-4806-B8BC-61BCA586EC0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248677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0CCA05-ADC8-4A49-8734-4D422021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43885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5C0D-4452-458F-976E-BBE61CD8941F}"/>
              </a:ext>
            </a:extLst>
          </p:cNvPr>
          <p:cNvSpPr/>
          <p:nvPr/>
        </p:nvSpPr>
        <p:spPr>
          <a:xfrm>
            <a:off x="2775797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B827FA-73B9-4184-9E96-220C79902A99}"/>
              </a:ext>
            </a:extLst>
          </p:cNvPr>
          <p:cNvSpPr/>
          <p:nvPr/>
        </p:nvSpPr>
        <p:spPr>
          <a:xfrm>
            <a:off x="4355976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A93FC-C3EB-43CE-B7AE-31CE5CECB260}"/>
              </a:ext>
            </a:extLst>
          </p:cNvPr>
          <p:cNvSpPr/>
          <p:nvPr/>
        </p:nvSpPr>
        <p:spPr>
          <a:xfrm>
            <a:off x="5936155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C7BFA-1027-4AC4-AC5A-DC83C569DFE4}"/>
              </a:ext>
            </a:extLst>
          </p:cNvPr>
          <p:cNvSpPr/>
          <p:nvPr/>
        </p:nvSpPr>
        <p:spPr>
          <a:xfrm>
            <a:off x="7505200" y="3871846"/>
            <a:ext cx="455096" cy="1238770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010C60-B11F-4DE1-B360-33E2D42D42B7}"/>
              </a:ext>
            </a:extLst>
          </p:cNvPr>
          <p:cNvSpPr/>
          <p:nvPr/>
        </p:nvSpPr>
        <p:spPr>
          <a:xfrm>
            <a:off x="2487960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84DC-5793-4A8E-A16B-725FFDBA8B3F}"/>
              </a:ext>
            </a:extLst>
          </p:cNvPr>
          <p:cNvCxnSpPr>
            <a:cxnSpLocks/>
          </p:cNvCxnSpPr>
          <p:nvPr/>
        </p:nvCxnSpPr>
        <p:spPr>
          <a:xfrm flipV="1">
            <a:off x="3419872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69022B-0797-466E-962C-CCD4769F22C9}"/>
              </a:ext>
            </a:extLst>
          </p:cNvPr>
          <p:cNvSpPr/>
          <p:nvPr/>
        </p:nvSpPr>
        <p:spPr>
          <a:xfrm>
            <a:off x="4063948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B2302F-9BC8-4869-884D-3198A8804D20}"/>
              </a:ext>
            </a:extLst>
          </p:cNvPr>
          <p:cNvCxnSpPr>
            <a:cxnSpLocks/>
          </p:cNvCxnSpPr>
          <p:nvPr/>
        </p:nvCxnSpPr>
        <p:spPr>
          <a:xfrm flipV="1">
            <a:off x="4995860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C9106C-53DE-428A-A6D8-0D8FAE2697E0}"/>
              </a:ext>
            </a:extLst>
          </p:cNvPr>
          <p:cNvSpPr/>
          <p:nvPr/>
        </p:nvSpPr>
        <p:spPr>
          <a:xfrm>
            <a:off x="5660535" y="554150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89CCED-831D-4ECD-8908-41011A9DED60}"/>
              </a:ext>
            </a:extLst>
          </p:cNvPr>
          <p:cNvCxnSpPr>
            <a:cxnSpLocks/>
          </p:cNvCxnSpPr>
          <p:nvPr/>
        </p:nvCxnSpPr>
        <p:spPr>
          <a:xfrm flipV="1">
            <a:off x="6592447" y="510678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BD0C56-D4B0-495C-B19F-8E7D4F13EE7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0146" y="4479820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F7ED9D-A312-484E-BF0A-5531B27DFA5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088319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610678-DCB9-4C05-98CC-8D214B8A6A7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68498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943165-8AFD-4791-A089-BEDADE8549CA}"/>
              </a:ext>
            </a:extLst>
          </p:cNvPr>
          <p:cNvSpPr/>
          <p:nvPr/>
        </p:nvSpPr>
        <p:spPr>
          <a:xfrm>
            <a:off x="7114466" y="5118982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Sentence</a:t>
            </a:r>
          </a:p>
          <a:p>
            <a:pPr algn="ctr"/>
            <a:r>
              <a:rPr lang="en-US" altLang="ko-KR"/>
              <a:t>Feature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7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4827" y="1146634"/>
            <a:ext cx="773952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Neural Machine Translation: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A12E5-4487-4D6C-BE0B-33109DDE2A10}"/>
              </a:ext>
            </a:extLst>
          </p:cNvPr>
          <p:cNvSpPr/>
          <p:nvPr/>
        </p:nvSpPr>
        <p:spPr>
          <a:xfrm>
            <a:off x="911973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F6BF47-14FE-4EFD-8907-B9D5EEDD458A}"/>
              </a:ext>
            </a:extLst>
          </p:cNvPr>
          <p:cNvSpPr/>
          <p:nvPr/>
        </p:nvSpPr>
        <p:spPr>
          <a:xfrm>
            <a:off x="1187624" y="386104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19A1F2-7F6F-4806-B8BC-61BCA586EC0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248677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0CCA05-ADC8-4A49-8734-4D422021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43885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5C0D-4452-458F-976E-BBE61CD8941F}"/>
              </a:ext>
            </a:extLst>
          </p:cNvPr>
          <p:cNvSpPr/>
          <p:nvPr/>
        </p:nvSpPr>
        <p:spPr>
          <a:xfrm>
            <a:off x="2775797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B827FA-73B9-4184-9E96-220C79902A99}"/>
              </a:ext>
            </a:extLst>
          </p:cNvPr>
          <p:cNvSpPr/>
          <p:nvPr/>
        </p:nvSpPr>
        <p:spPr>
          <a:xfrm>
            <a:off x="4355976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A93FC-C3EB-43CE-B7AE-31CE5CECB260}"/>
              </a:ext>
            </a:extLst>
          </p:cNvPr>
          <p:cNvSpPr/>
          <p:nvPr/>
        </p:nvSpPr>
        <p:spPr>
          <a:xfrm>
            <a:off x="5936155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C7BFA-1027-4AC4-AC5A-DC83C569DFE4}"/>
              </a:ext>
            </a:extLst>
          </p:cNvPr>
          <p:cNvSpPr/>
          <p:nvPr/>
        </p:nvSpPr>
        <p:spPr>
          <a:xfrm>
            <a:off x="7505200" y="3871846"/>
            <a:ext cx="455096" cy="1238770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010C60-B11F-4DE1-B360-33E2D42D42B7}"/>
              </a:ext>
            </a:extLst>
          </p:cNvPr>
          <p:cNvSpPr/>
          <p:nvPr/>
        </p:nvSpPr>
        <p:spPr>
          <a:xfrm>
            <a:off x="2487960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84DC-5793-4A8E-A16B-725FFDBA8B3F}"/>
              </a:ext>
            </a:extLst>
          </p:cNvPr>
          <p:cNvCxnSpPr>
            <a:cxnSpLocks/>
          </p:cNvCxnSpPr>
          <p:nvPr/>
        </p:nvCxnSpPr>
        <p:spPr>
          <a:xfrm flipV="1">
            <a:off x="3419872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69022B-0797-466E-962C-CCD4769F22C9}"/>
              </a:ext>
            </a:extLst>
          </p:cNvPr>
          <p:cNvSpPr/>
          <p:nvPr/>
        </p:nvSpPr>
        <p:spPr>
          <a:xfrm>
            <a:off x="4063948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B2302F-9BC8-4869-884D-3198A8804D20}"/>
              </a:ext>
            </a:extLst>
          </p:cNvPr>
          <p:cNvCxnSpPr>
            <a:cxnSpLocks/>
          </p:cNvCxnSpPr>
          <p:nvPr/>
        </p:nvCxnSpPr>
        <p:spPr>
          <a:xfrm flipV="1">
            <a:off x="4995860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C9106C-53DE-428A-A6D8-0D8FAE2697E0}"/>
              </a:ext>
            </a:extLst>
          </p:cNvPr>
          <p:cNvSpPr/>
          <p:nvPr/>
        </p:nvSpPr>
        <p:spPr>
          <a:xfrm>
            <a:off x="5660535" y="554150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89CCED-831D-4ECD-8908-41011A9DED60}"/>
              </a:ext>
            </a:extLst>
          </p:cNvPr>
          <p:cNvCxnSpPr>
            <a:cxnSpLocks/>
          </p:cNvCxnSpPr>
          <p:nvPr/>
        </p:nvCxnSpPr>
        <p:spPr>
          <a:xfrm flipV="1">
            <a:off x="6592447" y="510678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BD0C56-D4B0-495C-B19F-8E7D4F13EE7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0146" y="4479820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F7ED9D-A312-484E-BF0A-5531B27DFA5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088319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610678-DCB9-4C05-98CC-8D214B8A6A7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68498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943165-8AFD-4791-A089-BEDADE8549CA}"/>
              </a:ext>
            </a:extLst>
          </p:cNvPr>
          <p:cNvSpPr/>
          <p:nvPr/>
        </p:nvSpPr>
        <p:spPr>
          <a:xfrm>
            <a:off x="7114466" y="5118982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Sentence</a:t>
            </a:r>
          </a:p>
          <a:p>
            <a:pPr algn="ctr"/>
            <a:r>
              <a:rPr lang="en-US" altLang="ko-KR"/>
              <a:t>Feature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BD0354-9743-4988-B4FB-8CB9E2088513}"/>
              </a:ext>
            </a:extLst>
          </p:cNvPr>
          <p:cNvSpPr/>
          <p:nvPr/>
        </p:nvSpPr>
        <p:spPr>
          <a:xfrm>
            <a:off x="5936155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2EC5C48-EFF9-470E-BEB3-C3C3A4A1CD51}"/>
              </a:ext>
            </a:extLst>
          </p:cNvPr>
          <p:cNvCxnSpPr>
            <a:stCxn id="21" idx="0"/>
            <a:endCxn id="29" idx="2"/>
          </p:cNvCxnSpPr>
          <p:nvPr/>
        </p:nvCxnSpPr>
        <p:spPr>
          <a:xfrm rot="16200000" flipV="1">
            <a:off x="6901946" y="3041044"/>
            <a:ext cx="521273" cy="11403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B9A053-378F-4909-A5DC-038BA8AD174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592416" y="191683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458A3F-A57A-462E-86C5-DAC9BCCB06E8}"/>
              </a:ext>
            </a:extLst>
          </p:cNvPr>
          <p:cNvSpPr/>
          <p:nvPr/>
        </p:nvSpPr>
        <p:spPr>
          <a:xfrm>
            <a:off x="5668498" y="160664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48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4827" y="1146634"/>
            <a:ext cx="773952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Neural Machine Translation: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A12E5-4487-4D6C-BE0B-33109DDE2A10}"/>
              </a:ext>
            </a:extLst>
          </p:cNvPr>
          <p:cNvSpPr/>
          <p:nvPr/>
        </p:nvSpPr>
        <p:spPr>
          <a:xfrm>
            <a:off x="911973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F6BF47-14FE-4EFD-8907-B9D5EEDD458A}"/>
              </a:ext>
            </a:extLst>
          </p:cNvPr>
          <p:cNvSpPr/>
          <p:nvPr/>
        </p:nvSpPr>
        <p:spPr>
          <a:xfrm>
            <a:off x="1187624" y="386104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19A1F2-7F6F-4806-B8BC-61BCA586EC0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248677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0CCA05-ADC8-4A49-8734-4D422021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43885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5C0D-4452-458F-976E-BBE61CD8941F}"/>
              </a:ext>
            </a:extLst>
          </p:cNvPr>
          <p:cNvSpPr/>
          <p:nvPr/>
        </p:nvSpPr>
        <p:spPr>
          <a:xfrm>
            <a:off x="2775797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B827FA-73B9-4184-9E96-220C79902A99}"/>
              </a:ext>
            </a:extLst>
          </p:cNvPr>
          <p:cNvSpPr/>
          <p:nvPr/>
        </p:nvSpPr>
        <p:spPr>
          <a:xfrm>
            <a:off x="4355976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A93FC-C3EB-43CE-B7AE-31CE5CECB260}"/>
              </a:ext>
            </a:extLst>
          </p:cNvPr>
          <p:cNvSpPr/>
          <p:nvPr/>
        </p:nvSpPr>
        <p:spPr>
          <a:xfrm>
            <a:off x="5936155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C7BFA-1027-4AC4-AC5A-DC83C569DFE4}"/>
              </a:ext>
            </a:extLst>
          </p:cNvPr>
          <p:cNvSpPr/>
          <p:nvPr/>
        </p:nvSpPr>
        <p:spPr>
          <a:xfrm>
            <a:off x="7505200" y="3871846"/>
            <a:ext cx="455096" cy="1238770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010C60-B11F-4DE1-B360-33E2D42D42B7}"/>
              </a:ext>
            </a:extLst>
          </p:cNvPr>
          <p:cNvSpPr/>
          <p:nvPr/>
        </p:nvSpPr>
        <p:spPr>
          <a:xfrm>
            <a:off x="2487960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84DC-5793-4A8E-A16B-725FFDBA8B3F}"/>
              </a:ext>
            </a:extLst>
          </p:cNvPr>
          <p:cNvCxnSpPr>
            <a:cxnSpLocks/>
          </p:cNvCxnSpPr>
          <p:nvPr/>
        </p:nvCxnSpPr>
        <p:spPr>
          <a:xfrm flipV="1">
            <a:off x="3419872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69022B-0797-466E-962C-CCD4769F22C9}"/>
              </a:ext>
            </a:extLst>
          </p:cNvPr>
          <p:cNvSpPr/>
          <p:nvPr/>
        </p:nvSpPr>
        <p:spPr>
          <a:xfrm>
            <a:off x="4063948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B2302F-9BC8-4869-884D-3198A8804D20}"/>
              </a:ext>
            </a:extLst>
          </p:cNvPr>
          <p:cNvCxnSpPr>
            <a:cxnSpLocks/>
          </p:cNvCxnSpPr>
          <p:nvPr/>
        </p:nvCxnSpPr>
        <p:spPr>
          <a:xfrm flipV="1">
            <a:off x="4995860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C9106C-53DE-428A-A6D8-0D8FAE2697E0}"/>
              </a:ext>
            </a:extLst>
          </p:cNvPr>
          <p:cNvSpPr/>
          <p:nvPr/>
        </p:nvSpPr>
        <p:spPr>
          <a:xfrm>
            <a:off x="5660535" y="554150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89CCED-831D-4ECD-8908-41011A9DED60}"/>
              </a:ext>
            </a:extLst>
          </p:cNvPr>
          <p:cNvCxnSpPr>
            <a:cxnSpLocks/>
          </p:cNvCxnSpPr>
          <p:nvPr/>
        </p:nvCxnSpPr>
        <p:spPr>
          <a:xfrm flipV="1">
            <a:off x="6592447" y="510678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BD0C56-D4B0-495C-B19F-8E7D4F13EE7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0146" y="4479820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F7ED9D-A312-484E-BF0A-5531B27DFA5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088319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610678-DCB9-4C05-98CC-8D214B8A6A7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68498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943165-8AFD-4791-A089-BEDADE8549CA}"/>
              </a:ext>
            </a:extLst>
          </p:cNvPr>
          <p:cNvSpPr/>
          <p:nvPr/>
        </p:nvSpPr>
        <p:spPr>
          <a:xfrm>
            <a:off x="7114466" y="5118982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Sentence</a:t>
            </a:r>
          </a:p>
          <a:p>
            <a:pPr algn="ctr"/>
            <a:r>
              <a:rPr lang="en-US" altLang="ko-KR"/>
              <a:t>Feature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BD0354-9743-4988-B4FB-8CB9E2088513}"/>
              </a:ext>
            </a:extLst>
          </p:cNvPr>
          <p:cNvSpPr/>
          <p:nvPr/>
        </p:nvSpPr>
        <p:spPr>
          <a:xfrm>
            <a:off x="5936155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2EC5C48-EFF9-470E-BEB3-C3C3A4A1CD51}"/>
              </a:ext>
            </a:extLst>
          </p:cNvPr>
          <p:cNvCxnSpPr>
            <a:stCxn id="21" idx="0"/>
            <a:endCxn id="29" idx="2"/>
          </p:cNvCxnSpPr>
          <p:nvPr/>
        </p:nvCxnSpPr>
        <p:spPr>
          <a:xfrm rot="16200000" flipV="1">
            <a:off x="6901946" y="3041044"/>
            <a:ext cx="521273" cy="11403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B9A053-378F-4909-A5DC-038BA8AD174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592416" y="191683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458A3F-A57A-462E-86C5-DAC9BCCB06E8}"/>
              </a:ext>
            </a:extLst>
          </p:cNvPr>
          <p:cNvSpPr/>
          <p:nvPr/>
        </p:nvSpPr>
        <p:spPr>
          <a:xfrm>
            <a:off x="5668498" y="160664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1DF016-3233-405F-BA5A-915B25D6EA24}"/>
              </a:ext>
            </a:extLst>
          </p:cNvPr>
          <p:cNvSpPr/>
          <p:nvPr/>
        </p:nvSpPr>
        <p:spPr>
          <a:xfrm>
            <a:off x="4351784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BA7844E-A34A-429C-B529-07F013444E34}"/>
              </a:ext>
            </a:extLst>
          </p:cNvPr>
          <p:cNvCxnSpPr>
            <a:cxnSpLocks/>
            <a:stCxn id="21" idx="0"/>
            <a:endCxn id="33" idx="2"/>
          </p:cNvCxnSpPr>
          <p:nvPr/>
        </p:nvCxnSpPr>
        <p:spPr>
          <a:xfrm rot="16200000" flipV="1">
            <a:off x="6109761" y="2248858"/>
            <a:ext cx="521273" cy="2724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C6C12E-6ABB-472B-BC62-73CD5297DED3}"/>
              </a:ext>
            </a:extLst>
          </p:cNvPr>
          <p:cNvCxnSpPr>
            <a:cxnSpLocks/>
            <a:stCxn id="29" idx="1"/>
            <a:endCxn id="33" idx="3"/>
          </p:cNvCxnSpPr>
          <p:nvPr/>
        </p:nvCxnSpPr>
        <p:spPr>
          <a:xfrm flipH="1">
            <a:off x="5664306" y="2731188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CC72A53-BA76-493D-A0F2-0A7C166C24FC}"/>
              </a:ext>
            </a:extLst>
          </p:cNvPr>
          <p:cNvCxnSpPr>
            <a:cxnSpLocks/>
          </p:cNvCxnSpPr>
          <p:nvPr/>
        </p:nvCxnSpPr>
        <p:spPr>
          <a:xfrm flipV="1">
            <a:off x="5000052" y="1909256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40A83F-FF5B-443F-9D71-8FFD750ECCF0}"/>
              </a:ext>
            </a:extLst>
          </p:cNvPr>
          <p:cNvSpPr/>
          <p:nvPr/>
        </p:nvSpPr>
        <p:spPr>
          <a:xfrm>
            <a:off x="4076134" y="1599065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76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4827" y="1146634"/>
            <a:ext cx="773952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Neural Machine Translation: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A12E5-4487-4D6C-BE0B-33109DDE2A10}"/>
              </a:ext>
            </a:extLst>
          </p:cNvPr>
          <p:cNvSpPr/>
          <p:nvPr/>
        </p:nvSpPr>
        <p:spPr>
          <a:xfrm>
            <a:off x="911973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F6BF47-14FE-4EFD-8907-B9D5EEDD458A}"/>
              </a:ext>
            </a:extLst>
          </p:cNvPr>
          <p:cNvSpPr/>
          <p:nvPr/>
        </p:nvSpPr>
        <p:spPr>
          <a:xfrm>
            <a:off x="1187624" y="386104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19A1F2-7F6F-4806-B8BC-61BCA586EC0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248677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0CCA05-ADC8-4A49-8734-4D422021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43885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5C0D-4452-458F-976E-BBE61CD8941F}"/>
              </a:ext>
            </a:extLst>
          </p:cNvPr>
          <p:cNvSpPr/>
          <p:nvPr/>
        </p:nvSpPr>
        <p:spPr>
          <a:xfrm>
            <a:off x="2775797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B827FA-73B9-4184-9E96-220C79902A99}"/>
              </a:ext>
            </a:extLst>
          </p:cNvPr>
          <p:cNvSpPr/>
          <p:nvPr/>
        </p:nvSpPr>
        <p:spPr>
          <a:xfrm>
            <a:off x="4355976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A93FC-C3EB-43CE-B7AE-31CE5CECB260}"/>
              </a:ext>
            </a:extLst>
          </p:cNvPr>
          <p:cNvSpPr/>
          <p:nvPr/>
        </p:nvSpPr>
        <p:spPr>
          <a:xfrm>
            <a:off x="5936155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C7BFA-1027-4AC4-AC5A-DC83C569DFE4}"/>
              </a:ext>
            </a:extLst>
          </p:cNvPr>
          <p:cNvSpPr/>
          <p:nvPr/>
        </p:nvSpPr>
        <p:spPr>
          <a:xfrm>
            <a:off x="7505200" y="3871846"/>
            <a:ext cx="455096" cy="1238770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010C60-B11F-4DE1-B360-33E2D42D42B7}"/>
              </a:ext>
            </a:extLst>
          </p:cNvPr>
          <p:cNvSpPr/>
          <p:nvPr/>
        </p:nvSpPr>
        <p:spPr>
          <a:xfrm>
            <a:off x="2487960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84DC-5793-4A8E-A16B-725FFDBA8B3F}"/>
              </a:ext>
            </a:extLst>
          </p:cNvPr>
          <p:cNvCxnSpPr>
            <a:cxnSpLocks/>
          </p:cNvCxnSpPr>
          <p:nvPr/>
        </p:nvCxnSpPr>
        <p:spPr>
          <a:xfrm flipV="1">
            <a:off x="3419872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69022B-0797-466E-962C-CCD4769F22C9}"/>
              </a:ext>
            </a:extLst>
          </p:cNvPr>
          <p:cNvSpPr/>
          <p:nvPr/>
        </p:nvSpPr>
        <p:spPr>
          <a:xfrm>
            <a:off x="4063948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B2302F-9BC8-4869-884D-3198A8804D20}"/>
              </a:ext>
            </a:extLst>
          </p:cNvPr>
          <p:cNvCxnSpPr>
            <a:cxnSpLocks/>
          </p:cNvCxnSpPr>
          <p:nvPr/>
        </p:nvCxnSpPr>
        <p:spPr>
          <a:xfrm flipV="1">
            <a:off x="4995860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C9106C-53DE-428A-A6D8-0D8FAE2697E0}"/>
              </a:ext>
            </a:extLst>
          </p:cNvPr>
          <p:cNvSpPr/>
          <p:nvPr/>
        </p:nvSpPr>
        <p:spPr>
          <a:xfrm>
            <a:off x="5660535" y="554150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89CCED-831D-4ECD-8908-41011A9DED60}"/>
              </a:ext>
            </a:extLst>
          </p:cNvPr>
          <p:cNvCxnSpPr>
            <a:cxnSpLocks/>
          </p:cNvCxnSpPr>
          <p:nvPr/>
        </p:nvCxnSpPr>
        <p:spPr>
          <a:xfrm flipV="1">
            <a:off x="6592447" y="510678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BD0C56-D4B0-495C-B19F-8E7D4F13EE7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0146" y="4479820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F7ED9D-A312-484E-BF0A-5531B27DFA5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088319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610678-DCB9-4C05-98CC-8D214B8A6A7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68498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943165-8AFD-4791-A089-BEDADE8549CA}"/>
              </a:ext>
            </a:extLst>
          </p:cNvPr>
          <p:cNvSpPr/>
          <p:nvPr/>
        </p:nvSpPr>
        <p:spPr>
          <a:xfrm>
            <a:off x="7114466" y="5118982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Sentence</a:t>
            </a:r>
          </a:p>
          <a:p>
            <a:pPr algn="ctr"/>
            <a:r>
              <a:rPr lang="en-US" altLang="ko-KR"/>
              <a:t>Feature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BD0354-9743-4988-B4FB-8CB9E2088513}"/>
              </a:ext>
            </a:extLst>
          </p:cNvPr>
          <p:cNvSpPr/>
          <p:nvPr/>
        </p:nvSpPr>
        <p:spPr>
          <a:xfrm>
            <a:off x="5936155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2EC5C48-EFF9-470E-BEB3-C3C3A4A1CD51}"/>
              </a:ext>
            </a:extLst>
          </p:cNvPr>
          <p:cNvCxnSpPr>
            <a:stCxn id="21" idx="0"/>
            <a:endCxn id="29" idx="2"/>
          </p:cNvCxnSpPr>
          <p:nvPr/>
        </p:nvCxnSpPr>
        <p:spPr>
          <a:xfrm rot="16200000" flipV="1">
            <a:off x="6901946" y="3041044"/>
            <a:ext cx="521273" cy="11403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B9A053-378F-4909-A5DC-038BA8AD174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592416" y="191683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458A3F-A57A-462E-86C5-DAC9BCCB06E8}"/>
              </a:ext>
            </a:extLst>
          </p:cNvPr>
          <p:cNvSpPr/>
          <p:nvPr/>
        </p:nvSpPr>
        <p:spPr>
          <a:xfrm>
            <a:off x="5668498" y="160664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1DF016-3233-405F-BA5A-915B25D6EA24}"/>
              </a:ext>
            </a:extLst>
          </p:cNvPr>
          <p:cNvSpPr/>
          <p:nvPr/>
        </p:nvSpPr>
        <p:spPr>
          <a:xfrm>
            <a:off x="4351784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BA7844E-A34A-429C-B529-07F013444E34}"/>
              </a:ext>
            </a:extLst>
          </p:cNvPr>
          <p:cNvCxnSpPr>
            <a:cxnSpLocks/>
            <a:stCxn id="21" idx="0"/>
            <a:endCxn id="33" idx="2"/>
          </p:cNvCxnSpPr>
          <p:nvPr/>
        </p:nvCxnSpPr>
        <p:spPr>
          <a:xfrm rot="16200000" flipV="1">
            <a:off x="6109761" y="2248858"/>
            <a:ext cx="521273" cy="2724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C6C12E-6ABB-472B-BC62-73CD5297DED3}"/>
              </a:ext>
            </a:extLst>
          </p:cNvPr>
          <p:cNvCxnSpPr>
            <a:cxnSpLocks/>
            <a:stCxn id="29" idx="1"/>
            <a:endCxn id="33" idx="3"/>
          </p:cNvCxnSpPr>
          <p:nvPr/>
        </p:nvCxnSpPr>
        <p:spPr>
          <a:xfrm flipH="1">
            <a:off x="5664306" y="2731188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CC72A53-BA76-493D-A0F2-0A7C166C24FC}"/>
              </a:ext>
            </a:extLst>
          </p:cNvPr>
          <p:cNvCxnSpPr>
            <a:cxnSpLocks/>
          </p:cNvCxnSpPr>
          <p:nvPr/>
        </p:nvCxnSpPr>
        <p:spPr>
          <a:xfrm flipV="1">
            <a:off x="5000052" y="1909256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40A83F-FF5B-443F-9D71-8FFD750ECCF0}"/>
              </a:ext>
            </a:extLst>
          </p:cNvPr>
          <p:cNvSpPr/>
          <p:nvPr/>
        </p:nvSpPr>
        <p:spPr>
          <a:xfrm>
            <a:off x="4076134" y="1599065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411A9-599C-4A5E-978D-3FD880AB2D3E}"/>
              </a:ext>
            </a:extLst>
          </p:cNvPr>
          <p:cNvSpPr/>
          <p:nvPr/>
        </p:nvSpPr>
        <p:spPr>
          <a:xfrm>
            <a:off x="2775797" y="211036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55E02F-CE3E-4025-A30D-857307BF3038}"/>
              </a:ext>
            </a:extLst>
          </p:cNvPr>
          <p:cNvCxnSpPr>
            <a:cxnSpLocks/>
          </p:cNvCxnSpPr>
          <p:nvPr/>
        </p:nvCxnSpPr>
        <p:spPr>
          <a:xfrm flipV="1">
            <a:off x="3424065" y="1907818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1E5B81-BE07-4288-A11B-BBACF113B148}"/>
              </a:ext>
            </a:extLst>
          </p:cNvPr>
          <p:cNvSpPr/>
          <p:nvPr/>
        </p:nvSpPr>
        <p:spPr>
          <a:xfrm>
            <a:off x="2500147" y="159762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A486F93-73CD-44F5-BAA0-25A56977F06B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088320" y="2731188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10BC016-434F-4B38-AE09-86C1C5883E30}"/>
              </a:ext>
            </a:extLst>
          </p:cNvPr>
          <p:cNvCxnSpPr>
            <a:cxnSpLocks/>
            <a:stCxn id="21" idx="0"/>
            <a:endCxn id="40" idx="2"/>
          </p:cNvCxnSpPr>
          <p:nvPr/>
        </p:nvCxnSpPr>
        <p:spPr>
          <a:xfrm rot="16200000" flipV="1">
            <a:off x="5321048" y="1460146"/>
            <a:ext cx="522711" cy="43006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61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4827" y="1146634"/>
            <a:ext cx="773952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Neural Machine Translation: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A12E5-4487-4D6C-BE0B-33109DDE2A10}"/>
              </a:ext>
            </a:extLst>
          </p:cNvPr>
          <p:cNvSpPr/>
          <p:nvPr/>
        </p:nvSpPr>
        <p:spPr>
          <a:xfrm>
            <a:off x="911973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F6BF47-14FE-4EFD-8907-B9D5EEDD458A}"/>
              </a:ext>
            </a:extLst>
          </p:cNvPr>
          <p:cNvSpPr/>
          <p:nvPr/>
        </p:nvSpPr>
        <p:spPr>
          <a:xfrm>
            <a:off x="1187624" y="386104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19A1F2-7F6F-4806-B8BC-61BCA586EC0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248677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0CCA05-ADC8-4A49-8734-4D422021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43885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5C0D-4452-458F-976E-BBE61CD8941F}"/>
              </a:ext>
            </a:extLst>
          </p:cNvPr>
          <p:cNvSpPr/>
          <p:nvPr/>
        </p:nvSpPr>
        <p:spPr>
          <a:xfrm>
            <a:off x="2775797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B827FA-73B9-4184-9E96-220C79902A99}"/>
              </a:ext>
            </a:extLst>
          </p:cNvPr>
          <p:cNvSpPr/>
          <p:nvPr/>
        </p:nvSpPr>
        <p:spPr>
          <a:xfrm>
            <a:off x="4355976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A93FC-C3EB-43CE-B7AE-31CE5CECB260}"/>
              </a:ext>
            </a:extLst>
          </p:cNvPr>
          <p:cNvSpPr/>
          <p:nvPr/>
        </p:nvSpPr>
        <p:spPr>
          <a:xfrm>
            <a:off x="5936155" y="386043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C7BFA-1027-4AC4-AC5A-DC83C569DFE4}"/>
              </a:ext>
            </a:extLst>
          </p:cNvPr>
          <p:cNvSpPr/>
          <p:nvPr/>
        </p:nvSpPr>
        <p:spPr>
          <a:xfrm>
            <a:off x="7505200" y="3871846"/>
            <a:ext cx="455096" cy="1238770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010C60-B11F-4DE1-B360-33E2D42D42B7}"/>
              </a:ext>
            </a:extLst>
          </p:cNvPr>
          <p:cNvSpPr/>
          <p:nvPr/>
        </p:nvSpPr>
        <p:spPr>
          <a:xfrm>
            <a:off x="2487960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A84DC-5793-4A8E-A16B-725FFDBA8B3F}"/>
              </a:ext>
            </a:extLst>
          </p:cNvPr>
          <p:cNvCxnSpPr>
            <a:cxnSpLocks/>
          </p:cNvCxnSpPr>
          <p:nvPr/>
        </p:nvCxnSpPr>
        <p:spPr>
          <a:xfrm flipV="1">
            <a:off x="3419872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69022B-0797-466E-962C-CCD4769F22C9}"/>
              </a:ext>
            </a:extLst>
          </p:cNvPr>
          <p:cNvSpPr/>
          <p:nvPr/>
        </p:nvSpPr>
        <p:spPr>
          <a:xfrm>
            <a:off x="4063948" y="553453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B2302F-9BC8-4869-884D-3198A8804D20}"/>
              </a:ext>
            </a:extLst>
          </p:cNvPr>
          <p:cNvCxnSpPr>
            <a:cxnSpLocks/>
          </p:cNvCxnSpPr>
          <p:nvPr/>
        </p:nvCxnSpPr>
        <p:spPr>
          <a:xfrm flipV="1">
            <a:off x="4995860" y="5099818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C9106C-53DE-428A-A6D8-0D8FAE2697E0}"/>
              </a:ext>
            </a:extLst>
          </p:cNvPr>
          <p:cNvSpPr/>
          <p:nvPr/>
        </p:nvSpPr>
        <p:spPr>
          <a:xfrm>
            <a:off x="5660535" y="554150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89CCED-831D-4ECD-8908-41011A9DED60}"/>
              </a:ext>
            </a:extLst>
          </p:cNvPr>
          <p:cNvCxnSpPr>
            <a:cxnSpLocks/>
          </p:cNvCxnSpPr>
          <p:nvPr/>
        </p:nvCxnSpPr>
        <p:spPr>
          <a:xfrm flipV="1">
            <a:off x="6592447" y="510678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BD0C56-D4B0-495C-B19F-8E7D4F13EE7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0146" y="4479820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F7ED9D-A312-484E-BF0A-5531B27DFA5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088319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610678-DCB9-4C05-98CC-8D214B8A6A7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68498" y="4479820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943165-8AFD-4791-A089-BEDADE8549CA}"/>
              </a:ext>
            </a:extLst>
          </p:cNvPr>
          <p:cNvSpPr/>
          <p:nvPr/>
        </p:nvSpPr>
        <p:spPr>
          <a:xfrm>
            <a:off x="7114466" y="5118982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Sentence</a:t>
            </a:r>
          </a:p>
          <a:p>
            <a:pPr algn="ctr"/>
            <a:r>
              <a:rPr lang="en-US" altLang="ko-KR"/>
              <a:t>Feature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BD0354-9743-4988-B4FB-8CB9E2088513}"/>
              </a:ext>
            </a:extLst>
          </p:cNvPr>
          <p:cNvSpPr/>
          <p:nvPr/>
        </p:nvSpPr>
        <p:spPr>
          <a:xfrm>
            <a:off x="5936155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2EC5C48-EFF9-470E-BEB3-C3C3A4A1CD51}"/>
              </a:ext>
            </a:extLst>
          </p:cNvPr>
          <p:cNvCxnSpPr>
            <a:stCxn id="21" idx="0"/>
            <a:endCxn id="29" idx="2"/>
          </p:cNvCxnSpPr>
          <p:nvPr/>
        </p:nvCxnSpPr>
        <p:spPr>
          <a:xfrm rot="16200000" flipV="1">
            <a:off x="6901946" y="3041044"/>
            <a:ext cx="521273" cy="11403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B9A053-378F-4909-A5DC-038BA8AD174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592416" y="191683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458A3F-A57A-462E-86C5-DAC9BCCB06E8}"/>
              </a:ext>
            </a:extLst>
          </p:cNvPr>
          <p:cNvSpPr/>
          <p:nvPr/>
        </p:nvSpPr>
        <p:spPr>
          <a:xfrm>
            <a:off x="5668498" y="160664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1DF016-3233-405F-BA5A-915B25D6EA24}"/>
              </a:ext>
            </a:extLst>
          </p:cNvPr>
          <p:cNvSpPr/>
          <p:nvPr/>
        </p:nvSpPr>
        <p:spPr>
          <a:xfrm>
            <a:off x="4351784" y="2111803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BA7844E-A34A-429C-B529-07F013444E34}"/>
              </a:ext>
            </a:extLst>
          </p:cNvPr>
          <p:cNvCxnSpPr>
            <a:cxnSpLocks/>
            <a:stCxn id="21" idx="0"/>
            <a:endCxn id="33" idx="2"/>
          </p:cNvCxnSpPr>
          <p:nvPr/>
        </p:nvCxnSpPr>
        <p:spPr>
          <a:xfrm rot="16200000" flipV="1">
            <a:off x="6109761" y="2248858"/>
            <a:ext cx="521273" cy="2724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C6C12E-6ABB-472B-BC62-73CD5297DED3}"/>
              </a:ext>
            </a:extLst>
          </p:cNvPr>
          <p:cNvCxnSpPr>
            <a:cxnSpLocks/>
            <a:stCxn id="29" idx="1"/>
            <a:endCxn id="33" idx="3"/>
          </p:cNvCxnSpPr>
          <p:nvPr/>
        </p:nvCxnSpPr>
        <p:spPr>
          <a:xfrm flipH="1">
            <a:off x="5664306" y="2731188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CC72A53-BA76-493D-A0F2-0A7C166C24FC}"/>
              </a:ext>
            </a:extLst>
          </p:cNvPr>
          <p:cNvCxnSpPr>
            <a:cxnSpLocks/>
          </p:cNvCxnSpPr>
          <p:nvPr/>
        </p:nvCxnSpPr>
        <p:spPr>
          <a:xfrm flipV="1">
            <a:off x="5000052" y="1909256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40A83F-FF5B-443F-9D71-8FFD750ECCF0}"/>
              </a:ext>
            </a:extLst>
          </p:cNvPr>
          <p:cNvSpPr/>
          <p:nvPr/>
        </p:nvSpPr>
        <p:spPr>
          <a:xfrm>
            <a:off x="4076134" y="1599065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411A9-599C-4A5E-978D-3FD880AB2D3E}"/>
              </a:ext>
            </a:extLst>
          </p:cNvPr>
          <p:cNvSpPr/>
          <p:nvPr/>
        </p:nvSpPr>
        <p:spPr>
          <a:xfrm>
            <a:off x="2775797" y="2110365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55E02F-CE3E-4025-A30D-857307BF3038}"/>
              </a:ext>
            </a:extLst>
          </p:cNvPr>
          <p:cNvCxnSpPr>
            <a:cxnSpLocks/>
          </p:cNvCxnSpPr>
          <p:nvPr/>
        </p:nvCxnSpPr>
        <p:spPr>
          <a:xfrm flipV="1">
            <a:off x="3424065" y="1907818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1E5B81-BE07-4288-A11B-BBACF113B148}"/>
              </a:ext>
            </a:extLst>
          </p:cNvPr>
          <p:cNvSpPr/>
          <p:nvPr/>
        </p:nvSpPr>
        <p:spPr>
          <a:xfrm>
            <a:off x="2500147" y="1597627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A486F93-73CD-44F5-BAA0-25A56977F06B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088320" y="2731188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10BC016-434F-4B38-AE09-86C1C5883E30}"/>
              </a:ext>
            </a:extLst>
          </p:cNvPr>
          <p:cNvCxnSpPr>
            <a:cxnSpLocks/>
            <a:stCxn id="21" idx="0"/>
            <a:endCxn id="40" idx="2"/>
          </p:cNvCxnSpPr>
          <p:nvPr/>
        </p:nvCxnSpPr>
        <p:spPr>
          <a:xfrm rot="16200000" flipV="1">
            <a:off x="5321048" y="1460146"/>
            <a:ext cx="522711" cy="43006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CDFE25-6271-48D7-AA63-958121558963}"/>
              </a:ext>
            </a:extLst>
          </p:cNvPr>
          <p:cNvSpPr/>
          <p:nvPr/>
        </p:nvSpPr>
        <p:spPr>
          <a:xfrm>
            <a:off x="1191817" y="210892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FB40A5D-4C91-49BA-8FF6-D3E3E30A88B1}"/>
              </a:ext>
            </a:extLst>
          </p:cNvPr>
          <p:cNvCxnSpPr>
            <a:cxnSpLocks/>
          </p:cNvCxnSpPr>
          <p:nvPr/>
        </p:nvCxnSpPr>
        <p:spPr>
          <a:xfrm flipV="1">
            <a:off x="1840085" y="190638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82A1E5-CF46-41D2-BAE8-338D6B362B76}"/>
              </a:ext>
            </a:extLst>
          </p:cNvPr>
          <p:cNvSpPr/>
          <p:nvPr/>
        </p:nvSpPr>
        <p:spPr>
          <a:xfrm>
            <a:off x="916167" y="159618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4B8FED-6AC4-4EB2-94AF-9497BE47C92C}"/>
              </a:ext>
            </a:extLst>
          </p:cNvPr>
          <p:cNvCxnSpPr>
            <a:cxnSpLocks/>
          </p:cNvCxnSpPr>
          <p:nvPr/>
        </p:nvCxnSpPr>
        <p:spPr>
          <a:xfrm flipH="1">
            <a:off x="2504340" y="2729750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67FB39F-01C3-40D5-9721-CD8CB5E9C2DB}"/>
              </a:ext>
            </a:extLst>
          </p:cNvPr>
          <p:cNvCxnSpPr>
            <a:cxnSpLocks/>
            <a:stCxn id="21" idx="0"/>
            <a:endCxn id="45" idx="2"/>
          </p:cNvCxnSpPr>
          <p:nvPr/>
        </p:nvCxnSpPr>
        <p:spPr>
          <a:xfrm rot="16200000" flipV="1">
            <a:off x="4528339" y="667437"/>
            <a:ext cx="524149" cy="5884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05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41780" y="1196752"/>
            <a:ext cx="77395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English to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English to Spanish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8800"/>
            <a:ext cx="7056786" cy="20565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8" y="4157795"/>
            <a:ext cx="7518526" cy="22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3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0304" y="1196752"/>
            <a:ext cx="773952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Question and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to Text ( Image Captioning)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37" y="4144995"/>
            <a:ext cx="7308918" cy="2055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657578"/>
            <a:ext cx="6979320" cy="20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2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1124744"/>
            <a:ext cx="773952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Cho, et al, “Learning phrase representations using RNN encoder-decoder for statistical machine translation”, EMNLP, 2014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1" y="2492896"/>
            <a:ext cx="6370489" cy="33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1083614"/>
            <a:ext cx="773952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52" y="1844824"/>
            <a:ext cx="5380358" cy="42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9" y="1476238"/>
            <a:ext cx="734481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/>
              <a:t>Definition: </a:t>
            </a:r>
            <a:r>
              <a:rPr lang="en-US" altLang="ko-KR" dirty="0"/>
              <a:t>focus on a certain region of an image with “high resolution” while perceiving the surrounding image in “low resolution”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472901"/>
            <a:ext cx="5904656" cy="3985643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539552" y="548680"/>
            <a:ext cx="8784976" cy="5040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Times New Roman" pitchFamily="18" charset="0"/>
              </a:defRPr>
            </a:lvl1pPr>
          </a:lstStyle>
          <a:p>
            <a:r>
              <a:rPr lang="en-US" altLang="ko-KR" sz="3200" dirty="0"/>
              <a:t>Attention?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98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1560" y="1155985"/>
            <a:ext cx="773952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문제점 </a:t>
            </a:r>
            <a:r>
              <a:rPr lang="en-US" altLang="ko-KR" sz="1600" dirty="0"/>
              <a:t>: </a:t>
            </a:r>
            <a:r>
              <a:rPr lang="ko-KR" altLang="en-US" sz="1600" dirty="0"/>
              <a:t>문장이 길어질 수록 </a:t>
            </a:r>
            <a:r>
              <a:rPr lang="en-US" altLang="ko-KR" sz="1600" dirty="0"/>
              <a:t>Weight</a:t>
            </a:r>
            <a:r>
              <a:rPr lang="ko-KR" altLang="en-US" sz="1600" dirty="0"/>
              <a:t>가 줄어들 가능성이 높아져서 정확도가 줄어듦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568209"/>
            <a:ext cx="5608598" cy="33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0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1180511"/>
            <a:ext cx="773952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문제점 </a:t>
            </a:r>
            <a:r>
              <a:rPr lang="en-US" altLang="ko-KR" sz="1600" dirty="0"/>
              <a:t>: </a:t>
            </a:r>
            <a:r>
              <a:rPr lang="ko-KR" altLang="en-US" sz="1600" dirty="0"/>
              <a:t>문장이 길어질 수록 </a:t>
            </a:r>
            <a:r>
              <a:rPr lang="en-US" altLang="ko-KR" sz="1600" dirty="0"/>
              <a:t>Weight</a:t>
            </a:r>
            <a:r>
              <a:rPr lang="ko-KR" altLang="en-US" sz="1600" dirty="0"/>
              <a:t>가 줄어들 가능성이 높아져서 정확도가 줄어듦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E4C394-5C50-4277-A5DD-C87B624B156A}"/>
              </a:ext>
            </a:extLst>
          </p:cNvPr>
          <p:cNvSpPr/>
          <p:nvPr/>
        </p:nvSpPr>
        <p:spPr>
          <a:xfrm>
            <a:off x="835772" y="618391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DA86C3-A36A-46A1-9BBC-C68B9B7D7C76}"/>
              </a:ext>
            </a:extLst>
          </p:cNvPr>
          <p:cNvSpPr/>
          <p:nvPr/>
        </p:nvSpPr>
        <p:spPr>
          <a:xfrm>
            <a:off x="1111423" y="4510421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90EC6E-9AB8-4BE2-9A94-2CAC034D3060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172476" y="5129193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3ECFBD-F8C0-4955-9970-572C9C487204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1767684" y="574919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135D8-7A2D-462C-9EDF-0BF59B695A1D}"/>
              </a:ext>
            </a:extLst>
          </p:cNvPr>
          <p:cNvSpPr/>
          <p:nvPr/>
        </p:nvSpPr>
        <p:spPr>
          <a:xfrm>
            <a:off x="2699596" y="450980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BBF842-4CAC-4450-B347-CE94A7D683C4}"/>
              </a:ext>
            </a:extLst>
          </p:cNvPr>
          <p:cNvSpPr/>
          <p:nvPr/>
        </p:nvSpPr>
        <p:spPr>
          <a:xfrm>
            <a:off x="4279775" y="450980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ADD3EC-BC38-45E9-A922-957A10E52126}"/>
              </a:ext>
            </a:extLst>
          </p:cNvPr>
          <p:cNvSpPr/>
          <p:nvPr/>
        </p:nvSpPr>
        <p:spPr>
          <a:xfrm>
            <a:off x="5859954" y="450980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5F16B0-4E30-4D42-8182-AB46FDFDC72D}"/>
              </a:ext>
            </a:extLst>
          </p:cNvPr>
          <p:cNvSpPr/>
          <p:nvPr/>
        </p:nvSpPr>
        <p:spPr>
          <a:xfrm>
            <a:off x="7428999" y="4521219"/>
            <a:ext cx="455096" cy="1238770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339CA02-613E-4632-9E38-73AA2676E38C}"/>
              </a:ext>
            </a:extLst>
          </p:cNvPr>
          <p:cNvSpPr/>
          <p:nvPr/>
        </p:nvSpPr>
        <p:spPr>
          <a:xfrm>
            <a:off x="2411759" y="618391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C9EC38E-8B65-4E30-B266-0C4E2F161967}"/>
              </a:ext>
            </a:extLst>
          </p:cNvPr>
          <p:cNvCxnSpPr>
            <a:cxnSpLocks/>
          </p:cNvCxnSpPr>
          <p:nvPr/>
        </p:nvCxnSpPr>
        <p:spPr>
          <a:xfrm flipV="1">
            <a:off x="3343671" y="574919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16C58-DDB0-4377-8F99-41B1F9EB8522}"/>
              </a:ext>
            </a:extLst>
          </p:cNvPr>
          <p:cNvSpPr/>
          <p:nvPr/>
        </p:nvSpPr>
        <p:spPr>
          <a:xfrm>
            <a:off x="3987747" y="618391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83C2A75-1A15-44C7-9006-BA3964EEA128}"/>
              </a:ext>
            </a:extLst>
          </p:cNvPr>
          <p:cNvCxnSpPr>
            <a:cxnSpLocks/>
          </p:cNvCxnSpPr>
          <p:nvPr/>
        </p:nvCxnSpPr>
        <p:spPr>
          <a:xfrm flipV="1">
            <a:off x="4919659" y="574919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128FA0-76BC-446C-8E21-8CE9A896666E}"/>
              </a:ext>
            </a:extLst>
          </p:cNvPr>
          <p:cNvSpPr/>
          <p:nvPr/>
        </p:nvSpPr>
        <p:spPr>
          <a:xfrm>
            <a:off x="5584334" y="6190874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707142E-82AF-4FF7-B648-D608604EC7DE}"/>
              </a:ext>
            </a:extLst>
          </p:cNvPr>
          <p:cNvCxnSpPr>
            <a:cxnSpLocks/>
          </p:cNvCxnSpPr>
          <p:nvPr/>
        </p:nvCxnSpPr>
        <p:spPr>
          <a:xfrm flipV="1">
            <a:off x="6516246" y="5756155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C3E16B5-F1EE-427F-9699-AD54BB50BE1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423945" y="5129193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31D645-693B-4205-ADA7-546139B53A3B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4012118" y="5129193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963DF2C-EB09-491C-9B61-3064A61AE29C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5592297" y="5129193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CE9F9D-3E21-4ABF-94B5-843648B161CB}"/>
              </a:ext>
            </a:extLst>
          </p:cNvPr>
          <p:cNvSpPr/>
          <p:nvPr/>
        </p:nvSpPr>
        <p:spPr>
          <a:xfrm>
            <a:off x="7038265" y="5768355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Sentence</a:t>
            </a:r>
          </a:p>
          <a:p>
            <a:pPr algn="ctr"/>
            <a:r>
              <a:rPr lang="en-US" altLang="ko-KR"/>
              <a:t>Feature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AE2A17-8531-4A2D-B243-74C240AB9890}"/>
              </a:ext>
            </a:extLst>
          </p:cNvPr>
          <p:cNvSpPr/>
          <p:nvPr/>
        </p:nvSpPr>
        <p:spPr>
          <a:xfrm>
            <a:off x="5859954" y="2761176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B0D25C5-B954-402E-82EE-0A73101F9026}"/>
              </a:ext>
            </a:extLst>
          </p:cNvPr>
          <p:cNvCxnSpPr>
            <a:stCxn id="51" idx="0"/>
            <a:endCxn id="62" idx="2"/>
          </p:cNvCxnSpPr>
          <p:nvPr/>
        </p:nvCxnSpPr>
        <p:spPr>
          <a:xfrm rot="16200000" flipV="1">
            <a:off x="6825745" y="3690417"/>
            <a:ext cx="521273" cy="11403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02BD1-572B-430E-BDAB-04206D6925E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516215" y="2566206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0E06F3E-6CCA-4F90-ABA6-7C0348041577}"/>
              </a:ext>
            </a:extLst>
          </p:cNvPr>
          <p:cNvSpPr/>
          <p:nvPr/>
        </p:nvSpPr>
        <p:spPr>
          <a:xfrm>
            <a:off x="5592297" y="2256015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69A736-C9DB-4240-B909-7986C6DD5830}"/>
              </a:ext>
            </a:extLst>
          </p:cNvPr>
          <p:cNvSpPr/>
          <p:nvPr/>
        </p:nvSpPr>
        <p:spPr>
          <a:xfrm>
            <a:off x="4275583" y="2761176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2B40B7E-AD9C-4154-9500-E17CBE9880E5}"/>
              </a:ext>
            </a:extLst>
          </p:cNvPr>
          <p:cNvCxnSpPr>
            <a:cxnSpLocks/>
            <a:stCxn id="51" idx="0"/>
            <a:endCxn id="66" idx="2"/>
          </p:cNvCxnSpPr>
          <p:nvPr/>
        </p:nvCxnSpPr>
        <p:spPr>
          <a:xfrm rot="16200000" flipV="1">
            <a:off x="6033560" y="2898231"/>
            <a:ext cx="521273" cy="2724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8A48A4E-2951-49C4-A765-8FE912733A41}"/>
              </a:ext>
            </a:extLst>
          </p:cNvPr>
          <p:cNvCxnSpPr>
            <a:cxnSpLocks/>
            <a:stCxn id="62" idx="1"/>
            <a:endCxn id="66" idx="3"/>
          </p:cNvCxnSpPr>
          <p:nvPr/>
        </p:nvCxnSpPr>
        <p:spPr>
          <a:xfrm flipH="1">
            <a:off x="5588105" y="3380561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3A59D97-5044-47E9-B64F-18A1DE1E1045}"/>
              </a:ext>
            </a:extLst>
          </p:cNvPr>
          <p:cNvCxnSpPr>
            <a:cxnSpLocks/>
          </p:cNvCxnSpPr>
          <p:nvPr/>
        </p:nvCxnSpPr>
        <p:spPr>
          <a:xfrm flipV="1">
            <a:off x="4923851" y="2558629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E040A6-011C-4F6F-9DAC-C6CFF2CC7ECF}"/>
              </a:ext>
            </a:extLst>
          </p:cNvPr>
          <p:cNvSpPr/>
          <p:nvPr/>
        </p:nvSpPr>
        <p:spPr>
          <a:xfrm>
            <a:off x="3999933" y="2248438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772C366-9BA8-49BC-9F3A-B797DA7D4ABC}"/>
              </a:ext>
            </a:extLst>
          </p:cNvPr>
          <p:cNvSpPr/>
          <p:nvPr/>
        </p:nvSpPr>
        <p:spPr>
          <a:xfrm>
            <a:off x="2699596" y="2759738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BCB9F40-196F-4812-86A1-C950AB9A53B4}"/>
              </a:ext>
            </a:extLst>
          </p:cNvPr>
          <p:cNvCxnSpPr>
            <a:cxnSpLocks/>
          </p:cNvCxnSpPr>
          <p:nvPr/>
        </p:nvCxnSpPr>
        <p:spPr>
          <a:xfrm flipV="1">
            <a:off x="3347864" y="2557191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28B481-1B37-4C8E-A460-29942A869E8E}"/>
              </a:ext>
            </a:extLst>
          </p:cNvPr>
          <p:cNvSpPr/>
          <p:nvPr/>
        </p:nvSpPr>
        <p:spPr>
          <a:xfrm>
            <a:off x="2423946" y="224700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A125AA8-9852-4354-B68F-E739D043D6A1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4012119" y="3380561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47B8B67-04DF-4AE9-81C1-8BC5C652E4D5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rot="16200000" flipV="1">
            <a:off x="5244847" y="2109519"/>
            <a:ext cx="522711" cy="43006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2708A1-CE45-4E94-8583-00B1323E581B}"/>
              </a:ext>
            </a:extLst>
          </p:cNvPr>
          <p:cNvSpPr/>
          <p:nvPr/>
        </p:nvSpPr>
        <p:spPr>
          <a:xfrm>
            <a:off x="1115616" y="275830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2562F11-C193-4954-AFFA-7BE0CF2F8B89}"/>
              </a:ext>
            </a:extLst>
          </p:cNvPr>
          <p:cNvCxnSpPr>
            <a:cxnSpLocks/>
          </p:cNvCxnSpPr>
          <p:nvPr/>
        </p:nvCxnSpPr>
        <p:spPr>
          <a:xfrm flipV="1">
            <a:off x="1763884" y="255575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760BE0-5F5E-430C-90D6-9F2F98601D1E}"/>
              </a:ext>
            </a:extLst>
          </p:cNvPr>
          <p:cNvSpPr/>
          <p:nvPr/>
        </p:nvSpPr>
        <p:spPr>
          <a:xfrm>
            <a:off x="839966" y="224556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87AFE20-5EB9-4B7A-9B92-12F4471506BD}"/>
              </a:ext>
            </a:extLst>
          </p:cNvPr>
          <p:cNvCxnSpPr>
            <a:cxnSpLocks/>
          </p:cNvCxnSpPr>
          <p:nvPr/>
        </p:nvCxnSpPr>
        <p:spPr>
          <a:xfrm flipH="1">
            <a:off x="2428139" y="3379123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20028E8-D047-41D9-8D66-9C42BE6CA84D}"/>
              </a:ext>
            </a:extLst>
          </p:cNvPr>
          <p:cNvCxnSpPr>
            <a:cxnSpLocks/>
            <a:stCxn id="51" idx="0"/>
            <a:endCxn id="76" idx="2"/>
          </p:cNvCxnSpPr>
          <p:nvPr/>
        </p:nvCxnSpPr>
        <p:spPr>
          <a:xfrm rot="16200000" flipV="1">
            <a:off x="4452138" y="1316810"/>
            <a:ext cx="524149" cy="5884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68EB224-9BA2-4AB2-A45A-9D0363AA612B}"/>
              </a:ext>
            </a:extLst>
          </p:cNvPr>
          <p:cNvSpPr/>
          <p:nvPr/>
        </p:nvSpPr>
        <p:spPr>
          <a:xfrm>
            <a:off x="835772" y="4365104"/>
            <a:ext cx="3294628" cy="2195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9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1124744"/>
            <a:ext cx="773952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 </a:t>
            </a:r>
            <a:r>
              <a:rPr lang="en-US" altLang="ko-KR" dirty="0">
                <a:solidFill>
                  <a:srgbClr val="FF0000"/>
                </a:solidFill>
              </a:rPr>
              <a:t>+ Attention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Cho, et al, “Neural Machine Translation by Jointly Learning to Align and Translate”, ICLR 2015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Attention?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중요한 것을 다시 한번 중요하다고 되새김질할 필요가 있음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Decoding </a:t>
            </a:r>
            <a:r>
              <a:rPr lang="ko-KR" altLang="en-US" sz="1400" dirty="0"/>
              <a:t>시 사용되는 </a:t>
            </a:r>
            <a:r>
              <a:rPr lang="en-US" altLang="ko-KR" sz="1400" dirty="0"/>
              <a:t>Encoding </a:t>
            </a:r>
            <a:r>
              <a:rPr lang="ko-KR" altLang="en-US" sz="1400" dirty="0"/>
              <a:t>정보를 중요한 것에 </a:t>
            </a:r>
            <a:r>
              <a:rPr lang="en-US" altLang="ko-KR" sz="1400" dirty="0"/>
              <a:t>Attention </a:t>
            </a:r>
            <a:r>
              <a:rPr lang="ko-KR" altLang="en-US" sz="1400" dirty="0"/>
              <a:t>할 수 있게 함으로써 더욱 </a:t>
            </a:r>
            <a:r>
              <a:rPr lang="en-US" altLang="ko-KR" sz="1400" dirty="0"/>
              <a:t>Decoding</a:t>
            </a:r>
            <a:r>
              <a:rPr lang="ko-KR" altLang="en-US" sz="1400" dirty="0"/>
              <a:t>을 잘 할 수 있게 됨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79" y="4079399"/>
            <a:ext cx="4536504" cy="19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980728"/>
            <a:ext cx="7739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 </a:t>
            </a:r>
            <a:r>
              <a:rPr lang="en-US" altLang="ko-KR" dirty="0">
                <a:solidFill>
                  <a:srgbClr val="FF0000"/>
                </a:solidFill>
              </a:rPr>
              <a:t>+ Attention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5AAB5-08F3-47CC-B4C3-DEA905E3B128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D450-3E4B-4320-A3AB-375EAD06549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85FF12-FC57-4D02-BAED-4B6A4591BBA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D62FEC-0F4C-41E4-957E-7516E365DE8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529CA7-13C9-4B70-AFD5-DB70C7BB1896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F1AFE-125C-4C95-96E9-9EB79287A591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48581A-F4A4-4443-A6C8-7FD58AB9544E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E6E444-DFF8-4CA0-B586-20505F260053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EBB59F-6B4B-4F51-A6A0-4C803ED092B8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1B2773-6198-4FE4-B416-2B2FD08E68A9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10FDD1-7E08-4437-A053-E00A6291FCD2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619753-79AE-4157-9E45-3DBA01535C64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163529-CB07-4C4B-860F-66FDADDF430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F314B-048D-401E-BE0D-090B7C91437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A076EC-596F-4E1D-8474-8FDF8688D3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DD919-C658-404D-BF4A-8B64EE2C4A8B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17C56A-C15D-40B2-9F69-64CF2065C2E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BFACB3-7BB8-4A45-A1CB-40D864341210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76C04-203D-4F18-957B-7D3C6E7B95B5}"/>
              </a:ext>
            </a:extLst>
          </p:cNvPr>
          <p:cNvSpPr/>
          <p:nvPr/>
        </p:nvSpPr>
        <p:spPr>
          <a:xfrm>
            <a:off x="6243940" y="3609456"/>
            <a:ext cx="1312522" cy="519309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B31D325-FB90-4476-B009-7BB9BB0B6F5F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2738059-7250-477B-B265-2E6B6EFA18CD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80A645-3916-46B8-8F7E-A078B2C864E2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4DEA3C-7D35-4EBB-84E3-ADB4B716630E}"/>
              </a:ext>
            </a:extLst>
          </p:cNvPr>
          <p:cNvCxnSpPr>
            <a:stCxn id="13" idx="0"/>
            <a:endCxn id="55" idx="2"/>
          </p:cNvCxnSpPr>
          <p:nvPr/>
        </p:nvCxnSpPr>
        <p:spPr>
          <a:xfrm rot="16200000" flipV="1">
            <a:off x="6691919" y="4337048"/>
            <a:ext cx="418189" cy="1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A436313-F48E-4202-BE37-3DCD80648E44}"/>
              </a:ext>
            </a:extLst>
          </p:cNvPr>
          <p:cNvCxnSpPr>
            <a:cxnSpLocks/>
            <a:stCxn id="12" idx="0"/>
            <a:endCxn id="55" idx="2"/>
          </p:cNvCxnSpPr>
          <p:nvPr/>
        </p:nvCxnSpPr>
        <p:spPr>
          <a:xfrm rot="5400000" flipH="1" flipV="1">
            <a:off x="5901829" y="3548583"/>
            <a:ext cx="418189" cy="1578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60CFFC1-DEDC-4C41-835A-E60F9793AC38}"/>
              </a:ext>
            </a:extLst>
          </p:cNvPr>
          <p:cNvCxnSpPr>
            <a:cxnSpLocks/>
            <a:stCxn id="11" idx="0"/>
            <a:endCxn id="55" idx="2"/>
          </p:cNvCxnSpPr>
          <p:nvPr/>
        </p:nvCxnSpPr>
        <p:spPr>
          <a:xfrm rot="5400000" flipH="1" flipV="1">
            <a:off x="5111740" y="2758493"/>
            <a:ext cx="418189" cy="31587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3FDCA025-5416-40E2-B82B-40B584F34A6C}"/>
              </a:ext>
            </a:extLst>
          </p:cNvPr>
          <p:cNvCxnSpPr>
            <a:cxnSpLocks/>
            <a:stCxn id="8" idx="0"/>
            <a:endCxn id="55" idx="2"/>
          </p:cNvCxnSpPr>
          <p:nvPr/>
        </p:nvCxnSpPr>
        <p:spPr>
          <a:xfrm rot="5400000" flipH="1" flipV="1">
            <a:off x="4317346" y="1964713"/>
            <a:ext cx="418802" cy="47469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092E508-B65F-44D8-AD46-908D99EFDE90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H="1" flipV="1">
            <a:off x="6895513" y="3167160"/>
            <a:ext cx="4688" cy="442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980728"/>
            <a:ext cx="7739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 </a:t>
            </a:r>
            <a:r>
              <a:rPr lang="en-US" altLang="ko-KR" dirty="0">
                <a:solidFill>
                  <a:srgbClr val="FF0000"/>
                </a:solidFill>
              </a:rPr>
              <a:t>+ Attention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5AAB5-08F3-47CC-B4C3-DEA905E3B128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D450-3E4B-4320-A3AB-375EAD06549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85FF12-FC57-4D02-BAED-4B6A4591BBA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D62FEC-0F4C-41E4-957E-7516E365DE8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529CA7-13C9-4B70-AFD5-DB70C7BB1896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F1AFE-125C-4C95-96E9-9EB79287A591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48581A-F4A4-4443-A6C8-7FD58AB9544E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E6E444-DFF8-4CA0-B586-20505F260053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EBB59F-6B4B-4F51-A6A0-4C803ED092B8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1B2773-6198-4FE4-B416-2B2FD08E68A9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10FDD1-7E08-4437-A053-E00A6291FCD2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619753-79AE-4157-9E45-3DBA01535C64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163529-CB07-4C4B-860F-66FDADDF430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F314B-048D-401E-BE0D-090B7C91437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A076EC-596F-4E1D-8474-8FDF8688D3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DD919-C658-404D-BF4A-8B64EE2C4A8B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17C56A-C15D-40B2-9F69-64CF2065C2E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BFACB3-7BB8-4A45-A1CB-40D864341210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B31D325-FB90-4476-B009-7BB9BB0B6F5F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2738059-7250-477B-B265-2E6B6EFA18CD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80A645-3916-46B8-8F7E-A078B2C864E2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4DEA3C-7D35-4EBB-84E3-ADB4B716630E}"/>
              </a:ext>
            </a:extLst>
          </p:cNvPr>
          <p:cNvCxnSpPr>
            <a:cxnSpLocks/>
            <a:stCxn id="13" idx="0"/>
            <a:endCxn id="36" idx="2"/>
          </p:cNvCxnSpPr>
          <p:nvPr/>
        </p:nvCxnSpPr>
        <p:spPr>
          <a:xfrm rot="16200000" flipV="1">
            <a:off x="5897390" y="3542518"/>
            <a:ext cx="418189" cy="15906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A436313-F48E-4202-BE37-3DCD80648E44}"/>
              </a:ext>
            </a:extLst>
          </p:cNvPr>
          <p:cNvCxnSpPr>
            <a:cxnSpLocks/>
            <a:stCxn id="12" idx="0"/>
            <a:endCxn id="36" idx="2"/>
          </p:cNvCxnSpPr>
          <p:nvPr/>
        </p:nvCxnSpPr>
        <p:spPr>
          <a:xfrm rot="16200000" flipV="1">
            <a:off x="5107300" y="4332608"/>
            <a:ext cx="418189" cy="10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60CFFC1-DEDC-4C41-835A-E60F9793AC38}"/>
              </a:ext>
            </a:extLst>
          </p:cNvPr>
          <p:cNvCxnSpPr>
            <a:cxnSpLocks/>
            <a:stCxn id="11" idx="0"/>
            <a:endCxn id="36" idx="2"/>
          </p:cNvCxnSpPr>
          <p:nvPr/>
        </p:nvCxnSpPr>
        <p:spPr>
          <a:xfrm rot="5400000" flipH="1" flipV="1">
            <a:off x="4317210" y="3553023"/>
            <a:ext cx="418189" cy="15696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3FDCA025-5416-40E2-B82B-40B584F34A6C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rot="5400000" flipH="1" flipV="1">
            <a:off x="3522817" y="2759242"/>
            <a:ext cx="418802" cy="31578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462610-DB02-4796-A864-C1BC4DA1D649}"/>
              </a:ext>
            </a:extLst>
          </p:cNvPr>
          <p:cNvSpPr/>
          <p:nvPr/>
        </p:nvSpPr>
        <p:spPr>
          <a:xfrm>
            <a:off x="4654881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81203CC-1D2C-45E2-A041-D0CFCD21B0BA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5967403" y="2547775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ABBDBF1-829F-425F-96C7-D3B5FA3F0A9D}"/>
              </a:ext>
            </a:extLst>
          </p:cNvPr>
          <p:cNvCxnSpPr>
            <a:cxnSpLocks/>
          </p:cNvCxnSpPr>
          <p:nvPr/>
        </p:nvCxnSpPr>
        <p:spPr>
          <a:xfrm flipV="1">
            <a:off x="5303149" y="172584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5FBF37-B7D6-437A-B714-4B41C0110BEA}"/>
              </a:ext>
            </a:extLst>
          </p:cNvPr>
          <p:cNvSpPr/>
          <p:nvPr/>
        </p:nvSpPr>
        <p:spPr>
          <a:xfrm>
            <a:off x="4379231" y="141565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9827AD-B309-4669-A0D8-A2B60D836CEC}"/>
              </a:ext>
            </a:extLst>
          </p:cNvPr>
          <p:cNvSpPr/>
          <p:nvPr/>
        </p:nvSpPr>
        <p:spPr>
          <a:xfrm>
            <a:off x="4654881" y="3609456"/>
            <a:ext cx="1312522" cy="519309"/>
          </a:xfrm>
          <a:prstGeom prst="rect">
            <a:avLst/>
          </a:prstGeom>
          <a:solidFill>
            <a:srgbClr val="AEEB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DAE21D-F0F9-48B3-BFC0-98048D0D4F6C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flipV="1">
            <a:off x="5311142" y="3167160"/>
            <a:ext cx="0" cy="442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42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980728"/>
            <a:ext cx="7739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 </a:t>
            </a:r>
            <a:r>
              <a:rPr lang="en-US" altLang="ko-KR" dirty="0">
                <a:solidFill>
                  <a:srgbClr val="FF0000"/>
                </a:solidFill>
              </a:rPr>
              <a:t>+ Attention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5AAB5-08F3-47CC-B4C3-DEA905E3B128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D450-3E4B-4320-A3AB-375EAD06549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85FF12-FC57-4D02-BAED-4B6A4591BBA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D62FEC-0F4C-41E4-957E-7516E365DE8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529CA7-13C9-4B70-AFD5-DB70C7BB1896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F1AFE-125C-4C95-96E9-9EB79287A591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48581A-F4A4-4443-A6C8-7FD58AB9544E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E6E444-DFF8-4CA0-B586-20505F260053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EBB59F-6B4B-4F51-A6A0-4C803ED092B8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1B2773-6198-4FE4-B416-2B2FD08E68A9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10FDD1-7E08-4437-A053-E00A6291FCD2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619753-79AE-4157-9E45-3DBA01535C64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163529-CB07-4C4B-860F-66FDADDF430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F314B-048D-401E-BE0D-090B7C91437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A076EC-596F-4E1D-8474-8FDF8688D3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DD919-C658-404D-BF4A-8B64EE2C4A8B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17C56A-C15D-40B2-9F69-64CF2065C2E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BFACB3-7BB8-4A45-A1CB-40D864341210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B31D325-FB90-4476-B009-7BB9BB0B6F5F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2738059-7250-477B-B265-2E6B6EFA18CD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80A645-3916-46B8-8F7E-A078B2C864E2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4DEA3C-7D35-4EBB-84E3-ADB4B716630E}"/>
              </a:ext>
            </a:extLst>
          </p:cNvPr>
          <p:cNvCxnSpPr>
            <a:cxnSpLocks/>
            <a:stCxn id="13" idx="0"/>
            <a:endCxn id="40" idx="2"/>
          </p:cNvCxnSpPr>
          <p:nvPr/>
        </p:nvCxnSpPr>
        <p:spPr>
          <a:xfrm rot="16200000" flipV="1">
            <a:off x="5111318" y="2756447"/>
            <a:ext cx="414345" cy="31666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A436313-F48E-4202-BE37-3DCD80648E44}"/>
              </a:ext>
            </a:extLst>
          </p:cNvPr>
          <p:cNvCxnSpPr>
            <a:cxnSpLocks/>
            <a:stCxn id="12" idx="0"/>
            <a:endCxn id="40" idx="2"/>
          </p:cNvCxnSpPr>
          <p:nvPr/>
        </p:nvCxnSpPr>
        <p:spPr>
          <a:xfrm rot="16200000" flipV="1">
            <a:off x="4321229" y="3546536"/>
            <a:ext cx="414345" cy="15864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60CFFC1-DEDC-4C41-835A-E60F9793AC38}"/>
              </a:ext>
            </a:extLst>
          </p:cNvPr>
          <p:cNvCxnSpPr>
            <a:cxnSpLocks/>
            <a:stCxn id="11" idx="0"/>
            <a:endCxn id="40" idx="2"/>
          </p:cNvCxnSpPr>
          <p:nvPr/>
        </p:nvCxnSpPr>
        <p:spPr>
          <a:xfrm rot="16200000" flipV="1">
            <a:off x="3531139" y="4336626"/>
            <a:ext cx="414345" cy="63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3FDCA025-5416-40E2-B82B-40B584F34A6C}"/>
              </a:ext>
            </a:extLst>
          </p:cNvPr>
          <p:cNvCxnSpPr>
            <a:cxnSpLocks/>
            <a:stCxn id="8" idx="0"/>
            <a:endCxn id="40" idx="2"/>
          </p:cNvCxnSpPr>
          <p:nvPr/>
        </p:nvCxnSpPr>
        <p:spPr>
          <a:xfrm rot="5400000" flipH="1" flipV="1">
            <a:off x="2736745" y="3549158"/>
            <a:ext cx="414958" cy="1581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462610-DB02-4796-A864-C1BC4DA1D649}"/>
              </a:ext>
            </a:extLst>
          </p:cNvPr>
          <p:cNvSpPr/>
          <p:nvPr/>
        </p:nvSpPr>
        <p:spPr>
          <a:xfrm>
            <a:off x="4654881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81203CC-1D2C-45E2-A041-D0CFCD21B0BA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5967403" y="2547775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ABBDBF1-829F-425F-96C7-D3B5FA3F0A9D}"/>
              </a:ext>
            </a:extLst>
          </p:cNvPr>
          <p:cNvCxnSpPr>
            <a:cxnSpLocks/>
          </p:cNvCxnSpPr>
          <p:nvPr/>
        </p:nvCxnSpPr>
        <p:spPr>
          <a:xfrm flipV="1">
            <a:off x="5303149" y="172584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5FBF37-B7D6-437A-B714-4B41C0110BEA}"/>
              </a:ext>
            </a:extLst>
          </p:cNvPr>
          <p:cNvSpPr/>
          <p:nvPr/>
        </p:nvSpPr>
        <p:spPr>
          <a:xfrm>
            <a:off x="4379231" y="141565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259E44-D516-496D-BF88-D12B1F066420}"/>
              </a:ext>
            </a:extLst>
          </p:cNvPr>
          <p:cNvSpPr/>
          <p:nvPr/>
        </p:nvSpPr>
        <p:spPr>
          <a:xfrm>
            <a:off x="3078894" y="192695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7634076-9FA8-41BF-8B2A-C63D595A91B7}"/>
              </a:ext>
            </a:extLst>
          </p:cNvPr>
          <p:cNvCxnSpPr>
            <a:cxnSpLocks/>
          </p:cNvCxnSpPr>
          <p:nvPr/>
        </p:nvCxnSpPr>
        <p:spPr>
          <a:xfrm flipV="1">
            <a:off x="3727162" y="1724405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89D5B4-286A-4E37-BE57-0417E2BC259B}"/>
              </a:ext>
            </a:extLst>
          </p:cNvPr>
          <p:cNvSpPr/>
          <p:nvPr/>
        </p:nvSpPr>
        <p:spPr>
          <a:xfrm>
            <a:off x="2803244" y="1414214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385DA0-2735-4F95-A72B-19661C44AB19}"/>
              </a:ext>
            </a:extLst>
          </p:cNvPr>
          <p:cNvSpPr/>
          <p:nvPr/>
        </p:nvSpPr>
        <p:spPr>
          <a:xfrm>
            <a:off x="3078894" y="3613300"/>
            <a:ext cx="1312522" cy="5193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83D80D-1080-4608-99E3-09875215F267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V="1">
            <a:off x="3735155" y="3165722"/>
            <a:ext cx="0" cy="447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4006D6C-1C06-484C-9B95-17BB852C1FF7}"/>
              </a:ext>
            </a:extLst>
          </p:cNvPr>
          <p:cNvCxnSpPr>
            <a:cxnSpLocks/>
          </p:cNvCxnSpPr>
          <p:nvPr/>
        </p:nvCxnSpPr>
        <p:spPr>
          <a:xfrm flipH="1">
            <a:off x="4391417" y="2547775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4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980728"/>
            <a:ext cx="7739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 </a:t>
            </a:r>
            <a:r>
              <a:rPr lang="en-US" altLang="ko-KR" dirty="0">
                <a:solidFill>
                  <a:srgbClr val="FF0000"/>
                </a:solidFill>
              </a:rPr>
              <a:t>+ Attention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5AAB5-08F3-47CC-B4C3-DEA905E3B128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D450-3E4B-4320-A3AB-375EAD06549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85FF12-FC57-4D02-BAED-4B6A4591BBA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D62FEC-0F4C-41E4-957E-7516E365DE8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529CA7-13C9-4B70-AFD5-DB70C7BB1896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F1AFE-125C-4C95-96E9-9EB79287A591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48581A-F4A4-4443-A6C8-7FD58AB9544E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E6E444-DFF8-4CA0-B586-20505F260053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EBB59F-6B4B-4F51-A6A0-4C803ED092B8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1B2773-6198-4FE4-B416-2B2FD08E68A9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10FDD1-7E08-4437-A053-E00A6291FCD2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619753-79AE-4157-9E45-3DBA01535C64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163529-CB07-4C4B-860F-66FDADDF430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F314B-048D-401E-BE0D-090B7C91437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A076EC-596F-4E1D-8474-8FDF8688D3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DD919-C658-404D-BF4A-8B64EE2C4A8B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17C56A-C15D-40B2-9F69-64CF2065C2E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BFACB3-7BB8-4A45-A1CB-40D864341210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D48560-599D-4843-A310-0AC320E2C7BC}"/>
              </a:ext>
            </a:extLst>
          </p:cNvPr>
          <p:cNvSpPr/>
          <p:nvPr/>
        </p:nvSpPr>
        <p:spPr>
          <a:xfrm>
            <a:off x="4654881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AC5950-AE39-4E83-9F1E-AD4E31005065}"/>
              </a:ext>
            </a:extLst>
          </p:cNvPr>
          <p:cNvCxnSpPr>
            <a:cxnSpLocks/>
            <a:stCxn id="25" idx="1"/>
            <a:endCxn id="29" idx="3"/>
          </p:cNvCxnSpPr>
          <p:nvPr/>
        </p:nvCxnSpPr>
        <p:spPr>
          <a:xfrm flipH="1">
            <a:off x="5967403" y="2547775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783D96-E751-4114-8E02-F10E700EC7AE}"/>
              </a:ext>
            </a:extLst>
          </p:cNvPr>
          <p:cNvCxnSpPr>
            <a:cxnSpLocks/>
          </p:cNvCxnSpPr>
          <p:nvPr/>
        </p:nvCxnSpPr>
        <p:spPr>
          <a:xfrm flipV="1">
            <a:off x="5303149" y="172584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C36FED-7D23-4845-BA90-78327E504A2C}"/>
              </a:ext>
            </a:extLst>
          </p:cNvPr>
          <p:cNvSpPr/>
          <p:nvPr/>
        </p:nvSpPr>
        <p:spPr>
          <a:xfrm>
            <a:off x="4379231" y="141565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9E5BF-2051-492E-AF75-A64D7DF3A500}"/>
              </a:ext>
            </a:extLst>
          </p:cNvPr>
          <p:cNvSpPr/>
          <p:nvPr/>
        </p:nvSpPr>
        <p:spPr>
          <a:xfrm>
            <a:off x="3078894" y="192695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300ECE9-BB1C-4AD3-8552-039BAD7B1A48}"/>
              </a:ext>
            </a:extLst>
          </p:cNvPr>
          <p:cNvCxnSpPr>
            <a:cxnSpLocks/>
          </p:cNvCxnSpPr>
          <p:nvPr/>
        </p:nvCxnSpPr>
        <p:spPr>
          <a:xfrm flipV="1">
            <a:off x="3727162" y="1724405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9E631D-2D3F-4A59-B8E8-134AD58873B7}"/>
              </a:ext>
            </a:extLst>
          </p:cNvPr>
          <p:cNvSpPr/>
          <p:nvPr/>
        </p:nvSpPr>
        <p:spPr>
          <a:xfrm>
            <a:off x="2803244" y="1414214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F066E59-D5B5-41DE-B386-00EF1D4110A5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391417" y="2547775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496B08-E7D9-4383-812C-6952A31F8DBD}"/>
              </a:ext>
            </a:extLst>
          </p:cNvPr>
          <p:cNvSpPr/>
          <p:nvPr/>
        </p:nvSpPr>
        <p:spPr>
          <a:xfrm>
            <a:off x="1494914" y="192551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DE429D3-5359-4980-8F9A-A42F47214580}"/>
              </a:ext>
            </a:extLst>
          </p:cNvPr>
          <p:cNvCxnSpPr>
            <a:cxnSpLocks/>
          </p:cNvCxnSpPr>
          <p:nvPr/>
        </p:nvCxnSpPr>
        <p:spPr>
          <a:xfrm flipV="1">
            <a:off x="2143182" y="1722967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0EC368-CECE-4284-AE02-90B89F624A82}"/>
              </a:ext>
            </a:extLst>
          </p:cNvPr>
          <p:cNvSpPr/>
          <p:nvPr/>
        </p:nvSpPr>
        <p:spPr>
          <a:xfrm>
            <a:off x="1219264" y="141277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008E3B7-9738-45CC-8634-D483924AAD83}"/>
              </a:ext>
            </a:extLst>
          </p:cNvPr>
          <p:cNvCxnSpPr>
            <a:cxnSpLocks/>
          </p:cNvCxnSpPr>
          <p:nvPr/>
        </p:nvCxnSpPr>
        <p:spPr>
          <a:xfrm flipH="1">
            <a:off x="2807437" y="2546337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E919AC-8C5A-4137-A0A4-9B2C8CF86091}"/>
              </a:ext>
            </a:extLst>
          </p:cNvPr>
          <p:cNvSpPr/>
          <p:nvPr/>
        </p:nvSpPr>
        <p:spPr>
          <a:xfrm>
            <a:off x="1494914" y="3609456"/>
            <a:ext cx="1312522" cy="519309"/>
          </a:xfrm>
          <a:prstGeom prst="rect">
            <a:avLst/>
          </a:prstGeom>
          <a:solidFill>
            <a:srgbClr val="9BFF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B31D325-FB90-4476-B009-7BB9BB0B6F5F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2738059-7250-477B-B265-2E6B6EFA18CD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80A645-3916-46B8-8F7E-A078B2C864E2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4DEA3C-7D35-4EBB-84E3-ADB4B716630E}"/>
              </a:ext>
            </a:extLst>
          </p:cNvPr>
          <p:cNvCxnSpPr>
            <a:cxnSpLocks/>
            <a:stCxn id="13" idx="0"/>
            <a:endCxn id="52" idx="2"/>
          </p:cNvCxnSpPr>
          <p:nvPr/>
        </p:nvCxnSpPr>
        <p:spPr>
          <a:xfrm rot="16200000" flipV="1">
            <a:off x="4317406" y="1962535"/>
            <a:ext cx="418189" cy="47506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A436313-F48E-4202-BE37-3DCD80648E44}"/>
              </a:ext>
            </a:extLst>
          </p:cNvPr>
          <p:cNvCxnSpPr>
            <a:cxnSpLocks/>
            <a:stCxn id="12" idx="0"/>
            <a:endCxn id="52" idx="2"/>
          </p:cNvCxnSpPr>
          <p:nvPr/>
        </p:nvCxnSpPr>
        <p:spPr>
          <a:xfrm rot="16200000" flipV="1">
            <a:off x="3527317" y="2752624"/>
            <a:ext cx="418189" cy="31704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60CFFC1-DEDC-4C41-835A-E60F9793AC38}"/>
              </a:ext>
            </a:extLst>
          </p:cNvPr>
          <p:cNvCxnSpPr>
            <a:cxnSpLocks/>
            <a:stCxn id="11" idx="0"/>
            <a:endCxn id="52" idx="2"/>
          </p:cNvCxnSpPr>
          <p:nvPr/>
        </p:nvCxnSpPr>
        <p:spPr>
          <a:xfrm rot="16200000" flipV="1">
            <a:off x="2737227" y="3542714"/>
            <a:ext cx="418189" cy="15902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3FDCA025-5416-40E2-B82B-40B584F34A6C}"/>
              </a:ext>
            </a:extLst>
          </p:cNvPr>
          <p:cNvCxnSpPr>
            <a:cxnSpLocks/>
            <a:stCxn id="8" idx="0"/>
            <a:endCxn id="52" idx="2"/>
          </p:cNvCxnSpPr>
          <p:nvPr/>
        </p:nvCxnSpPr>
        <p:spPr>
          <a:xfrm rot="16200000" flipV="1">
            <a:off x="1942834" y="4337106"/>
            <a:ext cx="418802" cy="2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092E508-B65F-44D8-AD46-908D99EFDE90}"/>
              </a:ext>
            </a:extLst>
          </p:cNvPr>
          <p:cNvCxnSpPr>
            <a:cxnSpLocks/>
            <a:stCxn id="52" idx="0"/>
            <a:endCxn id="39" idx="2"/>
          </p:cNvCxnSpPr>
          <p:nvPr/>
        </p:nvCxnSpPr>
        <p:spPr>
          <a:xfrm flipV="1">
            <a:off x="2151175" y="3164284"/>
            <a:ext cx="0" cy="445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114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980728"/>
            <a:ext cx="7739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RNN Encoder-Decoder </a:t>
            </a:r>
            <a:r>
              <a:rPr lang="en-US" altLang="ko-KR" dirty="0">
                <a:solidFill>
                  <a:srgbClr val="FF0000"/>
                </a:solidFill>
              </a:rPr>
              <a:t>+ Attention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307857" cy="48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Hard attention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trainable by maximizing an approximate </a:t>
            </a:r>
            <a:r>
              <a:rPr lang="en-US" altLang="ko-KR" sz="1400" dirty="0" err="1"/>
              <a:t>variational</a:t>
            </a:r>
            <a:r>
              <a:rPr lang="en-US" altLang="ko-KR" sz="1400" dirty="0"/>
              <a:t> lower bound or equivalently by REINFORCE.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Soft attention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Differentiable model of attention(we can backpropagation!)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F04A68-7277-436F-A0B0-B808D894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12" y="4377874"/>
            <a:ext cx="7354767" cy="16197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FDB091-0520-4B5B-A4A5-A54A0B1A5558}"/>
              </a:ext>
            </a:extLst>
          </p:cNvPr>
          <p:cNvSpPr/>
          <p:nvPr/>
        </p:nvSpPr>
        <p:spPr>
          <a:xfrm>
            <a:off x="722038" y="4377874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Soft 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3853B1-F8FD-4FB0-BD74-A7F83FFDDA69}"/>
              </a:ext>
            </a:extLst>
          </p:cNvPr>
          <p:cNvSpPr/>
          <p:nvPr/>
        </p:nvSpPr>
        <p:spPr>
          <a:xfrm>
            <a:off x="683568" y="5468046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Hard 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7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55576" y="1254413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Soft attention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3691525" y="3247703"/>
            <a:ext cx="2975795" cy="1584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Attention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0B907-3836-4D9D-9D43-C63285909449}"/>
              </a:ext>
            </a:extLst>
          </p:cNvPr>
          <p:cNvSpPr/>
          <p:nvPr/>
        </p:nvSpPr>
        <p:spPr>
          <a:xfrm>
            <a:off x="1291788" y="3855125"/>
            <a:ext cx="160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Context(</a:t>
            </a:r>
            <a:r>
              <a:rPr lang="ko-KR" altLang="en-US"/>
              <a:t>문맥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D256D-046A-4834-BC48-33F41EEB75F5}"/>
              </a:ext>
            </a:extLst>
          </p:cNvPr>
          <p:cNvSpPr/>
          <p:nvPr/>
        </p:nvSpPr>
        <p:spPr>
          <a:xfrm>
            <a:off x="4260419" y="5161171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Target = Input</a:t>
            </a:r>
          </a:p>
          <a:p>
            <a:pPr algn="ctr"/>
            <a:r>
              <a:rPr lang="ko-KR" altLang="en-US"/>
              <a:t>의 각 </a:t>
            </a:r>
            <a:r>
              <a:rPr lang="en-US" altLang="ko-KR"/>
              <a:t>Partition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7CA3FE-1771-43BA-BF9F-C3ACDC7EC74A}"/>
              </a:ext>
            </a:extLst>
          </p:cNvPr>
          <p:cNvSpPr/>
          <p:nvPr/>
        </p:nvSpPr>
        <p:spPr>
          <a:xfrm>
            <a:off x="4234475" y="2323093"/>
            <a:ext cx="2035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Target = Input</a:t>
            </a:r>
            <a:r>
              <a:rPr lang="ko-KR" altLang="en-US"/>
              <a:t>의 일부분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14D068-7A43-4133-B0FF-49BE1E7D5FA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22910" y="4039791"/>
            <a:ext cx="7686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762574-69AC-4ED9-99D8-BC06789D49CF}"/>
              </a:ext>
            </a:extLst>
          </p:cNvPr>
          <p:cNvCxnSpPr>
            <a:cxnSpLocks/>
          </p:cNvCxnSpPr>
          <p:nvPr/>
        </p:nvCxnSpPr>
        <p:spPr>
          <a:xfrm flipV="1">
            <a:off x="3979557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9AC39F-0540-4CB6-956C-82FCAC41669B}"/>
              </a:ext>
            </a:extLst>
          </p:cNvPr>
          <p:cNvCxnSpPr>
            <a:cxnSpLocks/>
          </p:cNvCxnSpPr>
          <p:nvPr/>
        </p:nvCxnSpPr>
        <p:spPr>
          <a:xfrm flipV="1">
            <a:off x="4244749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28B6D8-462C-4E9F-8216-385286DA462E}"/>
              </a:ext>
            </a:extLst>
          </p:cNvPr>
          <p:cNvCxnSpPr>
            <a:cxnSpLocks/>
          </p:cNvCxnSpPr>
          <p:nvPr/>
        </p:nvCxnSpPr>
        <p:spPr>
          <a:xfrm flipV="1">
            <a:off x="4514525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899EC0-992C-49F4-B298-A9BAAA94911D}"/>
              </a:ext>
            </a:extLst>
          </p:cNvPr>
          <p:cNvCxnSpPr>
            <a:cxnSpLocks/>
          </p:cNvCxnSpPr>
          <p:nvPr/>
        </p:nvCxnSpPr>
        <p:spPr>
          <a:xfrm flipV="1">
            <a:off x="4771645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FBD68B9-A905-4545-BB85-F89C8FCD24A9}"/>
              </a:ext>
            </a:extLst>
          </p:cNvPr>
          <p:cNvCxnSpPr>
            <a:cxnSpLocks/>
          </p:cNvCxnSpPr>
          <p:nvPr/>
        </p:nvCxnSpPr>
        <p:spPr>
          <a:xfrm flipV="1">
            <a:off x="5028855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081AA4-D9FA-432B-8B52-4846EE6AC7FA}"/>
              </a:ext>
            </a:extLst>
          </p:cNvPr>
          <p:cNvCxnSpPr>
            <a:cxnSpLocks/>
          </p:cNvCxnSpPr>
          <p:nvPr/>
        </p:nvCxnSpPr>
        <p:spPr>
          <a:xfrm flipV="1">
            <a:off x="5294047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F0D776-262D-405F-AF18-12F8D908277D}"/>
              </a:ext>
            </a:extLst>
          </p:cNvPr>
          <p:cNvCxnSpPr>
            <a:cxnSpLocks/>
          </p:cNvCxnSpPr>
          <p:nvPr/>
        </p:nvCxnSpPr>
        <p:spPr>
          <a:xfrm flipV="1">
            <a:off x="5563823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E9FABF-1E12-44D1-8693-09F0A78DA2C1}"/>
              </a:ext>
            </a:extLst>
          </p:cNvPr>
          <p:cNvCxnSpPr>
            <a:cxnSpLocks/>
          </p:cNvCxnSpPr>
          <p:nvPr/>
        </p:nvCxnSpPr>
        <p:spPr>
          <a:xfrm flipV="1">
            <a:off x="5820943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52F3F9-8A97-4840-A8BF-054DD988FEF9}"/>
              </a:ext>
            </a:extLst>
          </p:cNvPr>
          <p:cNvCxnSpPr>
            <a:cxnSpLocks/>
          </p:cNvCxnSpPr>
          <p:nvPr/>
        </p:nvCxnSpPr>
        <p:spPr>
          <a:xfrm flipV="1">
            <a:off x="6088337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345D5E-132C-4334-B1ED-FE224B909129}"/>
              </a:ext>
            </a:extLst>
          </p:cNvPr>
          <p:cNvCxnSpPr>
            <a:cxnSpLocks/>
          </p:cNvCxnSpPr>
          <p:nvPr/>
        </p:nvCxnSpPr>
        <p:spPr>
          <a:xfrm flipV="1">
            <a:off x="6353529" y="4831879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58FC4AA-7F59-4DF3-AB9C-E04DDA4AAF40}"/>
              </a:ext>
            </a:extLst>
          </p:cNvPr>
          <p:cNvCxnSpPr>
            <a:cxnSpLocks/>
          </p:cNvCxnSpPr>
          <p:nvPr/>
        </p:nvCxnSpPr>
        <p:spPr>
          <a:xfrm flipV="1">
            <a:off x="5203693" y="2918411"/>
            <a:ext cx="0" cy="32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7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7" y="1556792"/>
            <a:ext cx="4071049" cy="4374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37" y="1834561"/>
            <a:ext cx="3181350" cy="1905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337" y="4025802"/>
            <a:ext cx="3181350" cy="1847850"/>
          </a:xfrm>
          <a:prstGeom prst="rect">
            <a:avLst/>
          </a:prstGeom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539552" y="548680"/>
            <a:ext cx="8784976" cy="5040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Times New Roman" pitchFamily="18" charset="0"/>
              </a:defRPr>
            </a:lvl1pPr>
          </a:lstStyle>
          <a:p>
            <a:r>
              <a:rPr lang="en-US" altLang="ko-KR" sz="3200" dirty="0"/>
              <a:t>Attention?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70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Soft attention 1: Input</a:t>
            </a:r>
            <a:r>
              <a:rPr lang="ko-KR" altLang="en-US"/>
              <a:t>과 </a:t>
            </a:r>
            <a:r>
              <a:rPr lang="en-US" altLang="ko-KR"/>
              <a:t>c</a:t>
            </a:r>
            <a:r>
              <a:rPr lang="ko-KR" altLang="en-US"/>
              <a:t>를 </a:t>
            </a:r>
            <a:r>
              <a:rPr lang="en-US" altLang="ko-KR"/>
              <a:t>Fusion</a:t>
            </a:r>
            <a:r>
              <a:rPr lang="ko-KR" altLang="en-US"/>
              <a:t>하는 것을 학습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1596205" y="2492896"/>
            <a:ext cx="6648196" cy="2657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450B907-3836-4D9D-9D43-C63285909449}"/>
                  </a:ext>
                </a:extLst>
              </p:cNvPr>
              <p:cNvSpPr/>
              <p:nvPr/>
            </p:nvSpPr>
            <p:spPr>
              <a:xfrm>
                <a:off x="660899" y="4380205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450B907-3836-4D9D-9D43-C63285909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99" y="4380205"/>
                <a:ext cx="4741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D256D-046A-4834-BC48-33F41EEB75F5}"/>
              </a:ext>
            </a:extLst>
          </p:cNvPr>
          <p:cNvSpPr/>
          <p:nvPr/>
        </p:nvSpPr>
        <p:spPr>
          <a:xfrm>
            <a:off x="3824173" y="5799826"/>
            <a:ext cx="1863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Target = Input</a:t>
            </a:r>
          </a:p>
          <a:p>
            <a:pPr algn="ctr"/>
            <a:r>
              <a:rPr lang="ko-KR" altLang="en-US"/>
              <a:t>의 각 </a:t>
            </a:r>
            <a:r>
              <a:rPr lang="en-US" altLang="ko-KR"/>
              <a:t>Partition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9AC39F-0540-4CB6-956C-82FCAC41669B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2123729" y="4291379"/>
            <a:ext cx="1631446" cy="1188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899EC0-992C-49F4-B298-A9BAAA94911D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2843808" y="4291377"/>
            <a:ext cx="1592306" cy="11884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081AA4-D9FA-432B-8B52-4846EE6AC7FA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3518168" y="4291379"/>
            <a:ext cx="1689926" cy="1188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345D5E-132C-4334-B1ED-FE224B909129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4211961" y="4291379"/>
            <a:ext cx="1699134" cy="1188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4F3F26-1049-4275-A04B-8AF1589BDA6A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1135091" y="4292270"/>
            <a:ext cx="829131" cy="2726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F5D4B-7161-43BB-8DB0-E0B143F100AD}"/>
              </a:ext>
            </a:extLst>
          </p:cNvPr>
          <p:cNvSpPr/>
          <p:nvPr/>
        </p:nvSpPr>
        <p:spPr>
          <a:xfrm>
            <a:off x="1660699" y="4055602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F5133A-283E-4D11-AA68-044F5C58C9C4}"/>
              </a:ext>
            </a:extLst>
          </p:cNvPr>
          <p:cNvSpPr/>
          <p:nvPr/>
        </p:nvSpPr>
        <p:spPr>
          <a:xfrm>
            <a:off x="2365012" y="4056428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AF1742-B11E-4584-81AF-3A670ECF641A}"/>
              </a:ext>
            </a:extLst>
          </p:cNvPr>
          <p:cNvSpPr/>
          <p:nvPr/>
        </p:nvSpPr>
        <p:spPr>
          <a:xfrm>
            <a:off x="3058340" y="4056428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7AB11-F776-4ED5-A09A-60534E9E2B25}"/>
              </a:ext>
            </a:extLst>
          </p:cNvPr>
          <p:cNvSpPr/>
          <p:nvPr/>
        </p:nvSpPr>
        <p:spPr>
          <a:xfrm>
            <a:off x="3760587" y="4054709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0E58725-BCDB-43A4-9156-3CAE2137DA5F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 flipV="1">
            <a:off x="1135091" y="4293096"/>
            <a:ext cx="1533444" cy="271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8791030-568B-4A82-B287-B06155D4ED32}"/>
              </a:ext>
            </a:extLst>
          </p:cNvPr>
          <p:cNvCxnSpPr>
            <a:cxnSpLocks/>
            <a:stCxn id="10" idx="3"/>
            <a:endCxn id="31" idx="2"/>
          </p:cNvCxnSpPr>
          <p:nvPr/>
        </p:nvCxnSpPr>
        <p:spPr>
          <a:xfrm flipV="1">
            <a:off x="1135091" y="4293096"/>
            <a:ext cx="2226772" cy="271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812D718-E69D-408E-B338-9D4E232BC573}"/>
              </a:ext>
            </a:extLst>
          </p:cNvPr>
          <p:cNvCxnSpPr>
            <a:cxnSpLocks/>
            <a:stCxn id="10" idx="3"/>
            <a:endCxn id="32" idx="2"/>
          </p:cNvCxnSpPr>
          <p:nvPr/>
        </p:nvCxnSpPr>
        <p:spPr>
          <a:xfrm flipV="1">
            <a:off x="1135091" y="4291377"/>
            <a:ext cx="2929019" cy="2734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7CBDA69-6B25-4ABA-A18E-2BE54BF2486D}"/>
                  </a:ext>
                </a:extLst>
              </p:cNvPr>
              <p:cNvSpPr/>
              <p:nvPr/>
            </p:nvSpPr>
            <p:spPr>
              <a:xfrm>
                <a:off x="3518079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7CBDA69-6B25-4ABA-A18E-2BE54BF24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79" y="5479797"/>
                <a:ext cx="474192" cy="369332"/>
              </a:xfrm>
              <a:prstGeom prst="rect">
                <a:avLst/>
              </a:prstGeom>
              <a:blipFill>
                <a:blip r:embed="rId3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0D0172D-AE9C-4E8A-A631-38F0275BDC62}"/>
                  </a:ext>
                </a:extLst>
              </p:cNvPr>
              <p:cNvSpPr/>
              <p:nvPr/>
            </p:nvSpPr>
            <p:spPr>
              <a:xfrm>
                <a:off x="4199018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0D0172D-AE9C-4E8A-A631-38F0275BD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18" y="5479797"/>
                <a:ext cx="474192" cy="369332"/>
              </a:xfrm>
              <a:prstGeom prst="rect">
                <a:avLst/>
              </a:prstGeom>
              <a:blipFill>
                <a:blip r:embed="rId4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A7F210F-DC35-4BE8-BA08-86C596BFC7D1}"/>
                  </a:ext>
                </a:extLst>
              </p:cNvPr>
              <p:cNvSpPr/>
              <p:nvPr/>
            </p:nvSpPr>
            <p:spPr>
              <a:xfrm>
                <a:off x="4970998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A7F210F-DC35-4BE8-BA08-86C596BFC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98" y="5479797"/>
                <a:ext cx="4741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9B4A661-FA5F-4B03-A424-E16A5AF3FE6C}"/>
                  </a:ext>
                </a:extLst>
              </p:cNvPr>
              <p:cNvSpPr/>
              <p:nvPr/>
            </p:nvSpPr>
            <p:spPr>
              <a:xfrm>
                <a:off x="5673999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9B4A661-FA5F-4B03-A424-E16A5AF3F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99" y="5479797"/>
                <a:ext cx="474192" cy="369332"/>
              </a:xfrm>
              <a:prstGeom prst="rect">
                <a:avLst/>
              </a:prstGeom>
              <a:blipFill>
                <a:blip r:embed="rId6"/>
                <a:stretch>
                  <a:fillRect l="-5128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6E0077-4B5C-42D4-B149-7C45760CDE30}"/>
                  </a:ext>
                </a:extLst>
              </p:cNvPr>
              <p:cNvSpPr/>
              <p:nvPr/>
            </p:nvSpPr>
            <p:spPr>
              <a:xfrm>
                <a:off x="3827013" y="3443882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6E0077-4B5C-42D4-B149-7C45760CD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013" y="3443882"/>
                <a:ext cx="47419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AA54673-0AFB-44FF-9D02-24A3CF53AD34}"/>
                  </a:ext>
                </a:extLst>
              </p:cNvPr>
              <p:cNvSpPr/>
              <p:nvPr/>
            </p:nvSpPr>
            <p:spPr>
              <a:xfrm>
                <a:off x="4312958" y="3957802"/>
                <a:ext cx="295628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AA54673-0AFB-44FF-9D02-24A3CF53A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958" y="3957802"/>
                <a:ext cx="2956281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6A1FA92-CA58-4804-84ED-589CABF6FF5A}"/>
              </a:ext>
            </a:extLst>
          </p:cNvPr>
          <p:cNvCxnSpPr>
            <a:cxnSpLocks/>
            <a:stCxn id="32" idx="0"/>
            <a:endCxn id="61" idx="2"/>
          </p:cNvCxnSpPr>
          <p:nvPr/>
        </p:nvCxnSpPr>
        <p:spPr>
          <a:xfrm flipH="1" flipV="1">
            <a:off x="4064109" y="3813214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695C91C-00A3-49EE-A2F9-33C5BCEE5126}"/>
              </a:ext>
            </a:extLst>
          </p:cNvPr>
          <p:cNvCxnSpPr>
            <a:cxnSpLocks/>
          </p:cNvCxnSpPr>
          <p:nvPr/>
        </p:nvCxnSpPr>
        <p:spPr>
          <a:xfrm flipH="1" flipV="1">
            <a:off x="3361862" y="38132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1BF3AA-70FC-4D49-A94B-55D21DECE5A9}"/>
              </a:ext>
            </a:extLst>
          </p:cNvPr>
          <p:cNvCxnSpPr>
            <a:cxnSpLocks/>
          </p:cNvCxnSpPr>
          <p:nvPr/>
        </p:nvCxnSpPr>
        <p:spPr>
          <a:xfrm flipH="1" flipV="1">
            <a:off x="2668533" y="3821700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8C7F71C-40C3-4639-B1D9-8926E4D82846}"/>
              </a:ext>
            </a:extLst>
          </p:cNvPr>
          <p:cNvCxnSpPr>
            <a:cxnSpLocks/>
          </p:cNvCxnSpPr>
          <p:nvPr/>
        </p:nvCxnSpPr>
        <p:spPr>
          <a:xfrm flipH="1" flipV="1">
            <a:off x="1964220" y="38132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96FDEC-E25F-4ECC-A47A-0E022184555E}"/>
                  </a:ext>
                </a:extLst>
              </p:cNvPr>
              <p:cNvSpPr/>
              <p:nvPr/>
            </p:nvSpPr>
            <p:spPr>
              <a:xfrm>
                <a:off x="1770183" y="3448526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96FDEC-E25F-4ECC-A47A-0E0221845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3" y="3448526"/>
                <a:ext cx="47419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EE1F5B9-BA84-4C52-B5C4-8FF99B114758}"/>
                  </a:ext>
                </a:extLst>
              </p:cNvPr>
              <p:cNvSpPr/>
              <p:nvPr/>
            </p:nvSpPr>
            <p:spPr>
              <a:xfrm>
                <a:off x="2453166" y="3448526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EE1F5B9-BA84-4C52-B5C4-8FF99B114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66" y="3448526"/>
                <a:ext cx="47419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D24F514-1700-498C-BFA7-36EE278F7D0E}"/>
                  </a:ext>
                </a:extLst>
              </p:cNvPr>
              <p:cNvSpPr/>
              <p:nvPr/>
            </p:nvSpPr>
            <p:spPr>
              <a:xfrm>
                <a:off x="3164454" y="345768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D24F514-1700-498C-BFA7-36EE278F7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54" y="3457689"/>
                <a:ext cx="47419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46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Soft attention 2: Fusion</a:t>
            </a:r>
            <a:r>
              <a:rPr lang="ko-KR" altLang="en-US"/>
              <a:t>의 결과를 </a:t>
            </a:r>
            <a:r>
              <a:rPr lang="en-US" altLang="ko-KR"/>
              <a:t>0~1</a:t>
            </a:r>
            <a:r>
              <a:rPr lang="ko-KR" altLang="en-US"/>
              <a:t>사이의 </a:t>
            </a:r>
            <a:r>
              <a:rPr lang="en-US" altLang="ko-KR"/>
              <a:t>Weights</a:t>
            </a:r>
            <a:r>
              <a:rPr lang="ko-KR" altLang="en-US"/>
              <a:t>로 반환</a:t>
            </a:r>
            <a:r>
              <a:rPr lang="en-US" altLang="ko-KR"/>
              <a:t> 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1596205" y="2492896"/>
            <a:ext cx="6648196" cy="2657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450B907-3836-4D9D-9D43-C63285909449}"/>
                  </a:ext>
                </a:extLst>
              </p:cNvPr>
              <p:cNvSpPr/>
              <p:nvPr/>
            </p:nvSpPr>
            <p:spPr>
              <a:xfrm>
                <a:off x="660899" y="4380205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450B907-3836-4D9D-9D43-C63285909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99" y="4380205"/>
                <a:ext cx="4741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4F3F26-1049-4275-A04B-8AF1589BDA6A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1135091" y="4292270"/>
            <a:ext cx="829131" cy="2726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F5D4B-7161-43BB-8DB0-E0B143F100AD}"/>
              </a:ext>
            </a:extLst>
          </p:cNvPr>
          <p:cNvSpPr/>
          <p:nvPr/>
        </p:nvSpPr>
        <p:spPr>
          <a:xfrm>
            <a:off x="1660699" y="4055602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F5133A-283E-4D11-AA68-044F5C58C9C4}"/>
              </a:ext>
            </a:extLst>
          </p:cNvPr>
          <p:cNvSpPr/>
          <p:nvPr/>
        </p:nvSpPr>
        <p:spPr>
          <a:xfrm>
            <a:off x="2365012" y="4056428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AF1742-B11E-4584-81AF-3A670ECF641A}"/>
              </a:ext>
            </a:extLst>
          </p:cNvPr>
          <p:cNvSpPr/>
          <p:nvPr/>
        </p:nvSpPr>
        <p:spPr>
          <a:xfrm>
            <a:off x="3058340" y="4056428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7AB11-F776-4ED5-A09A-60534E9E2B25}"/>
              </a:ext>
            </a:extLst>
          </p:cNvPr>
          <p:cNvSpPr/>
          <p:nvPr/>
        </p:nvSpPr>
        <p:spPr>
          <a:xfrm>
            <a:off x="3760587" y="4054709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0E58725-BCDB-43A4-9156-3CAE2137DA5F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 flipV="1">
            <a:off x="1135091" y="4293096"/>
            <a:ext cx="1533444" cy="271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8791030-568B-4A82-B287-B06155D4ED32}"/>
              </a:ext>
            </a:extLst>
          </p:cNvPr>
          <p:cNvCxnSpPr>
            <a:cxnSpLocks/>
            <a:stCxn id="10" idx="3"/>
            <a:endCxn id="31" idx="2"/>
          </p:cNvCxnSpPr>
          <p:nvPr/>
        </p:nvCxnSpPr>
        <p:spPr>
          <a:xfrm flipV="1">
            <a:off x="1135091" y="4293096"/>
            <a:ext cx="2226772" cy="271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812D718-E69D-408E-B338-9D4E232BC573}"/>
              </a:ext>
            </a:extLst>
          </p:cNvPr>
          <p:cNvCxnSpPr>
            <a:cxnSpLocks/>
            <a:stCxn id="10" idx="3"/>
            <a:endCxn id="32" idx="2"/>
          </p:cNvCxnSpPr>
          <p:nvPr/>
        </p:nvCxnSpPr>
        <p:spPr>
          <a:xfrm flipV="1">
            <a:off x="1135091" y="4291377"/>
            <a:ext cx="2929019" cy="2734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6E0077-4B5C-42D4-B149-7C45760CDE30}"/>
                  </a:ext>
                </a:extLst>
              </p:cNvPr>
              <p:cNvSpPr/>
              <p:nvPr/>
            </p:nvSpPr>
            <p:spPr>
              <a:xfrm>
                <a:off x="3827013" y="3443882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6E0077-4B5C-42D4-B149-7C45760CD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013" y="3443882"/>
                <a:ext cx="474192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AA54673-0AFB-44FF-9D02-24A3CF53AD34}"/>
                  </a:ext>
                </a:extLst>
              </p:cNvPr>
              <p:cNvSpPr/>
              <p:nvPr/>
            </p:nvSpPr>
            <p:spPr>
              <a:xfrm>
                <a:off x="4312958" y="3957802"/>
                <a:ext cx="295628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AA54673-0AFB-44FF-9D02-24A3CF53A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958" y="3957802"/>
                <a:ext cx="2956281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6A1FA92-CA58-4804-84ED-589CABF6FF5A}"/>
              </a:ext>
            </a:extLst>
          </p:cNvPr>
          <p:cNvCxnSpPr>
            <a:cxnSpLocks/>
            <a:stCxn id="32" idx="0"/>
            <a:endCxn id="61" idx="2"/>
          </p:cNvCxnSpPr>
          <p:nvPr/>
        </p:nvCxnSpPr>
        <p:spPr>
          <a:xfrm flipH="1" flipV="1">
            <a:off x="4064109" y="3813214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695C91C-00A3-49EE-A2F9-33C5BCEE5126}"/>
              </a:ext>
            </a:extLst>
          </p:cNvPr>
          <p:cNvCxnSpPr>
            <a:cxnSpLocks/>
          </p:cNvCxnSpPr>
          <p:nvPr/>
        </p:nvCxnSpPr>
        <p:spPr>
          <a:xfrm flipH="1" flipV="1">
            <a:off x="3361862" y="38132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1BF3AA-70FC-4D49-A94B-55D21DECE5A9}"/>
              </a:ext>
            </a:extLst>
          </p:cNvPr>
          <p:cNvCxnSpPr>
            <a:cxnSpLocks/>
          </p:cNvCxnSpPr>
          <p:nvPr/>
        </p:nvCxnSpPr>
        <p:spPr>
          <a:xfrm flipH="1" flipV="1">
            <a:off x="2668533" y="3821700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8C7F71C-40C3-4639-B1D9-8926E4D82846}"/>
              </a:ext>
            </a:extLst>
          </p:cNvPr>
          <p:cNvCxnSpPr>
            <a:cxnSpLocks/>
          </p:cNvCxnSpPr>
          <p:nvPr/>
        </p:nvCxnSpPr>
        <p:spPr>
          <a:xfrm flipH="1" flipV="1">
            <a:off x="1964220" y="38132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96FDEC-E25F-4ECC-A47A-0E022184555E}"/>
                  </a:ext>
                </a:extLst>
              </p:cNvPr>
              <p:cNvSpPr/>
              <p:nvPr/>
            </p:nvSpPr>
            <p:spPr>
              <a:xfrm>
                <a:off x="1770183" y="3448526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96FDEC-E25F-4ECC-A47A-0E0221845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3" y="3448526"/>
                <a:ext cx="47419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EE1F5B9-BA84-4C52-B5C4-8FF99B114758}"/>
                  </a:ext>
                </a:extLst>
              </p:cNvPr>
              <p:cNvSpPr/>
              <p:nvPr/>
            </p:nvSpPr>
            <p:spPr>
              <a:xfrm>
                <a:off x="2453166" y="3448526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EE1F5B9-BA84-4C52-B5C4-8FF99B114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66" y="3448526"/>
                <a:ext cx="474192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D24F514-1700-498C-BFA7-36EE278F7D0E}"/>
                  </a:ext>
                </a:extLst>
              </p:cNvPr>
              <p:cNvSpPr/>
              <p:nvPr/>
            </p:nvSpPr>
            <p:spPr>
              <a:xfrm>
                <a:off x="3164454" y="345768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D24F514-1700-498C-BFA7-36EE278F7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54" y="3457689"/>
                <a:ext cx="4741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BBA77F0-3A8A-41C6-ACA6-43C463B6799B}"/>
              </a:ext>
            </a:extLst>
          </p:cNvPr>
          <p:cNvCxnSpPr>
            <a:cxnSpLocks/>
          </p:cNvCxnSpPr>
          <p:nvPr/>
        </p:nvCxnSpPr>
        <p:spPr>
          <a:xfrm flipH="1" flipV="1">
            <a:off x="4063664" y="32555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FC672F4-FE4D-47CA-999C-259BB5F020B4}"/>
              </a:ext>
            </a:extLst>
          </p:cNvPr>
          <p:cNvCxnSpPr>
            <a:cxnSpLocks/>
          </p:cNvCxnSpPr>
          <p:nvPr/>
        </p:nvCxnSpPr>
        <p:spPr>
          <a:xfrm flipH="1" flipV="1">
            <a:off x="3361417" y="3255512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E829199-61D7-4AAD-8395-7153C040B78E}"/>
              </a:ext>
            </a:extLst>
          </p:cNvPr>
          <p:cNvCxnSpPr>
            <a:cxnSpLocks/>
          </p:cNvCxnSpPr>
          <p:nvPr/>
        </p:nvCxnSpPr>
        <p:spPr>
          <a:xfrm flipH="1" flipV="1">
            <a:off x="2668088" y="3263999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A63088-E89C-4CB0-A3DE-E08A7F38BC32}"/>
              </a:ext>
            </a:extLst>
          </p:cNvPr>
          <p:cNvCxnSpPr>
            <a:cxnSpLocks/>
          </p:cNvCxnSpPr>
          <p:nvPr/>
        </p:nvCxnSpPr>
        <p:spPr>
          <a:xfrm flipH="1" flipV="1">
            <a:off x="1963775" y="3255512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4A44381-F41A-43A3-BE65-E6E0AFF9E3A4}"/>
              </a:ext>
            </a:extLst>
          </p:cNvPr>
          <p:cNvSpPr/>
          <p:nvPr/>
        </p:nvSpPr>
        <p:spPr>
          <a:xfrm>
            <a:off x="1703756" y="3016523"/>
            <a:ext cx="2663876" cy="24575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Softmax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E942C32-8C37-4437-A848-F0CC7CCCA6FA}"/>
              </a:ext>
            </a:extLst>
          </p:cNvPr>
          <p:cNvCxnSpPr>
            <a:cxnSpLocks/>
          </p:cNvCxnSpPr>
          <p:nvPr/>
        </p:nvCxnSpPr>
        <p:spPr>
          <a:xfrm flipH="1" flipV="1">
            <a:off x="4063664" y="2770864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B547904-2035-4C5B-A07C-4FB11A611D98}"/>
              </a:ext>
            </a:extLst>
          </p:cNvPr>
          <p:cNvCxnSpPr>
            <a:cxnSpLocks/>
          </p:cNvCxnSpPr>
          <p:nvPr/>
        </p:nvCxnSpPr>
        <p:spPr>
          <a:xfrm flipH="1" flipV="1">
            <a:off x="3361417" y="277086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0F3693-C03D-42A3-866D-F21B21EEB4F6}"/>
              </a:ext>
            </a:extLst>
          </p:cNvPr>
          <p:cNvCxnSpPr>
            <a:cxnSpLocks/>
          </p:cNvCxnSpPr>
          <p:nvPr/>
        </p:nvCxnSpPr>
        <p:spPr>
          <a:xfrm flipH="1" flipV="1">
            <a:off x="2668088" y="2779350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E5A55F3-7EAA-4CB5-B644-CE293262C5CD}"/>
              </a:ext>
            </a:extLst>
          </p:cNvPr>
          <p:cNvCxnSpPr>
            <a:cxnSpLocks/>
          </p:cNvCxnSpPr>
          <p:nvPr/>
        </p:nvCxnSpPr>
        <p:spPr>
          <a:xfrm flipH="1" flipV="1">
            <a:off x="1963775" y="277086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1B8A4241-136E-4EF7-B489-02D34DAEC663}"/>
                  </a:ext>
                </a:extLst>
              </p:cNvPr>
              <p:cNvSpPr/>
              <p:nvPr/>
            </p:nvSpPr>
            <p:spPr>
              <a:xfrm>
                <a:off x="1788514" y="243175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1B8A4241-136E-4EF7-B489-02D34DAEC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14" y="2431759"/>
                <a:ext cx="47419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EB1A9B1-11F5-4D94-89D2-B92FB65DAE68}"/>
                  </a:ext>
                </a:extLst>
              </p:cNvPr>
              <p:cNvSpPr/>
              <p:nvPr/>
            </p:nvSpPr>
            <p:spPr>
              <a:xfrm>
                <a:off x="2481842" y="243088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EB1A9B1-11F5-4D94-89D2-B92FB65DA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842" y="2430889"/>
                <a:ext cx="474192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F601AB4-ECCE-48B4-9283-BD82B55801CE}"/>
                  </a:ext>
                </a:extLst>
              </p:cNvPr>
              <p:cNvSpPr/>
              <p:nvPr/>
            </p:nvSpPr>
            <p:spPr>
              <a:xfrm>
                <a:off x="3883351" y="2429003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F601AB4-ECCE-48B4-9283-BD82B5580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51" y="2429003"/>
                <a:ext cx="474192" cy="369332"/>
              </a:xfrm>
              <a:prstGeom prst="rect">
                <a:avLst/>
              </a:prstGeom>
              <a:blipFill>
                <a:blip r:embed="rId10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CCEAB1E-FFA9-4A70-8A0B-F4ECD926EA9F}"/>
                  </a:ext>
                </a:extLst>
              </p:cNvPr>
              <p:cNvSpPr/>
              <p:nvPr/>
            </p:nvSpPr>
            <p:spPr>
              <a:xfrm>
                <a:off x="3163298" y="2459220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CCEAB1E-FFA9-4A70-8A0B-F4ECD926E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298" y="2459220"/>
                <a:ext cx="47419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09A61F2-AD09-496C-9BCF-B286D57A7775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2123729" y="4291379"/>
            <a:ext cx="1631446" cy="1188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8E4065-6917-46BC-8351-02403D94B26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843808" y="4291377"/>
            <a:ext cx="1592306" cy="11884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147B7E9-A94C-4DCA-A4D1-80F8228BB252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3518168" y="4291379"/>
            <a:ext cx="1689926" cy="1188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C28E03D-33A3-4CF5-8497-1A15F3000BDD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211961" y="4291379"/>
            <a:ext cx="1699134" cy="1188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590B468-0CC8-46B5-84D7-0BF1CBD75E55}"/>
                  </a:ext>
                </a:extLst>
              </p:cNvPr>
              <p:cNvSpPr/>
              <p:nvPr/>
            </p:nvSpPr>
            <p:spPr>
              <a:xfrm>
                <a:off x="3518079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590B468-0CC8-46B5-84D7-0BF1CBD7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79" y="5479797"/>
                <a:ext cx="474192" cy="369332"/>
              </a:xfrm>
              <a:prstGeom prst="rect">
                <a:avLst/>
              </a:prstGeom>
              <a:blipFill>
                <a:blip r:embed="rId12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D5F8280-A1E8-46F2-BB07-4EE7A0A37D9A}"/>
                  </a:ext>
                </a:extLst>
              </p:cNvPr>
              <p:cNvSpPr/>
              <p:nvPr/>
            </p:nvSpPr>
            <p:spPr>
              <a:xfrm>
                <a:off x="4199018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D5F8280-A1E8-46F2-BB07-4EE7A0A37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18" y="5479797"/>
                <a:ext cx="474192" cy="369332"/>
              </a:xfrm>
              <a:prstGeom prst="rect">
                <a:avLst/>
              </a:prstGeom>
              <a:blipFill>
                <a:blip r:embed="rId13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A5FE0FD-F7BE-4D43-A948-8CE70612E8DF}"/>
                  </a:ext>
                </a:extLst>
              </p:cNvPr>
              <p:cNvSpPr/>
              <p:nvPr/>
            </p:nvSpPr>
            <p:spPr>
              <a:xfrm>
                <a:off x="4970998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A5FE0FD-F7BE-4D43-A948-8CE7061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98" y="5479797"/>
                <a:ext cx="47419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AAFD55-22DC-462F-BC75-21920EED4368}"/>
                  </a:ext>
                </a:extLst>
              </p:cNvPr>
              <p:cNvSpPr/>
              <p:nvPr/>
            </p:nvSpPr>
            <p:spPr>
              <a:xfrm>
                <a:off x="5673999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AAFD55-22DC-462F-BC75-21920EED4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99" y="5479797"/>
                <a:ext cx="474192" cy="369332"/>
              </a:xfrm>
              <a:prstGeom prst="rect">
                <a:avLst/>
              </a:prstGeom>
              <a:blipFill>
                <a:blip r:embed="rId15"/>
                <a:stretch>
                  <a:fillRect l="-5128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27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8136904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Soft attention 3: </a:t>
            </a:r>
            <a:r>
              <a:rPr lang="ko-KR" altLang="en-US" dirty="0"/>
              <a:t>학습된 </a:t>
            </a:r>
            <a:r>
              <a:rPr lang="en-US" altLang="ko-KR" dirty="0"/>
              <a:t>Weights</a:t>
            </a:r>
            <a:r>
              <a:rPr lang="ko-KR" altLang="en-US" dirty="0"/>
              <a:t>를 곱하여 </a:t>
            </a:r>
            <a:r>
              <a:rPr lang="en-US" altLang="ko-KR" dirty="0"/>
              <a:t>Filtering</a:t>
            </a:r>
            <a:r>
              <a:rPr lang="ko-KR" altLang="en-US" dirty="0"/>
              <a:t>된 </a:t>
            </a:r>
            <a:r>
              <a:rPr lang="en-US" altLang="ko-KR" dirty="0"/>
              <a:t>Input</a:t>
            </a:r>
            <a:r>
              <a:rPr lang="ko-KR" altLang="en-US" dirty="0"/>
              <a:t>을 출력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1596205" y="2492896"/>
            <a:ext cx="6648196" cy="2657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450B907-3836-4D9D-9D43-C63285909449}"/>
                  </a:ext>
                </a:extLst>
              </p:cNvPr>
              <p:cNvSpPr/>
              <p:nvPr/>
            </p:nvSpPr>
            <p:spPr>
              <a:xfrm>
                <a:off x="660899" y="4380205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450B907-3836-4D9D-9D43-C63285909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99" y="4380205"/>
                <a:ext cx="4741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4F3F26-1049-4275-A04B-8AF1589BDA6A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1135091" y="4292270"/>
            <a:ext cx="829131" cy="2726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F5D4B-7161-43BB-8DB0-E0B143F100AD}"/>
              </a:ext>
            </a:extLst>
          </p:cNvPr>
          <p:cNvSpPr/>
          <p:nvPr/>
        </p:nvSpPr>
        <p:spPr>
          <a:xfrm>
            <a:off x="1660699" y="4055602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F5133A-283E-4D11-AA68-044F5C58C9C4}"/>
              </a:ext>
            </a:extLst>
          </p:cNvPr>
          <p:cNvSpPr/>
          <p:nvPr/>
        </p:nvSpPr>
        <p:spPr>
          <a:xfrm>
            <a:off x="2365012" y="4056428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AF1742-B11E-4584-81AF-3A670ECF641A}"/>
              </a:ext>
            </a:extLst>
          </p:cNvPr>
          <p:cNvSpPr/>
          <p:nvPr/>
        </p:nvSpPr>
        <p:spPr>
          <a:xfrm>
            <a:off x="3058340" y="4056428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7AB11-F776-4ED5-A09A-60534E9E2B25}"/>
              </a:ext>
            </a:extLst>
          </p:cNvPr>
          <p:cNvSpPr/>
          <p:nvPr/>
        </p:nvSpPr>
        <p:spPr>
          <a:xfrm>
            <a:off x="3760587" y="4054709"/>
            <a:ext cx="607045" cy="2366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0E58725-BCDB-43A4-9156-3CAE2137DA5F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 flipV="1">
            <a:off x="1135091" y="4293096"/>
            <a:ext cx="1533444" cy="271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8791030-568B-4A82-B287-B06155D4ED32}"/>
              </a:ext>
            </a:extLst>
          </p:cNvPr>
          <p:cNvCxnSpPr>
            <a:cxnSpLocks/>
            <a:stCxn id="10" idx="3"/>
            <a:endCxn id="31" idx="2"/>
          </p:cNvCxnSpPr>
          <p:nvPr/>
        </p:nvCxnSpPr>
        <p:spPr>
          <a:xfrm flipV="1">
            <a:off x="1135091" y="4293096"/>
            <a:ext cx="2226772" cy="271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812D718-E69D-408E-B338-9D4E232BC573}"/>
              </a:ext>
            </a:extLst>
          </p:cNvPr>
          <p:cNvCxnSpPr>
            <a:cxnSpLocks/>
            <a:stCxn id="10" idx="3"/>
            <a:endCxn id="32" idx="2"/>
          </p:cNvCxnSpPr>
          <p:nvPr/>
        </p:nvCxnSpPr>
        <p:spPr>
          <a:xfrm flipV="1">
            <a:off x="1135091" y="4291377"/>
            <a:ext cx="2929019" cy="2734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6E0077-4B5C-42D4-B149-7C45760CDE30}"/>
                  </a:ext>
                </a:extLst>
              </p:cNvPr>
              <p:cNvSpPr/>
              <p:nvPr/>
            </p:nvSpPr>
            <p:spPr>
              <a:xfrm>
                <a:off x="3827013" y="3443882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6E0077-4B5C-42D4-B149-7C45760CD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013" y="3443882"/>
                <a:ext cx="474192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6A1FA92-CA58-4804-84ED-589CABF6FF5A}"/>
              </a:ext>
            </a:extLst>
          </p:cNvPr>
          <p:cNvCxnSpPr>
            <a:cxnSpLocks/>
            <a:stCxn id="32" idx="0"/>
            <a:endCxn id="61" idx="2"/>
          </p:cNvCxnSpPr>
          <p:nvPr/>
        </p:nvCxnSpPr>
        <p:spPr>
          <a:xfrm flipH="1" flipV="1">
            <a:off x="4064109" y="3813214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695C91C-00A3-49EE-A2F9-33C5BCEE5126}"/>
              </a:ext>
            </a:extLst>
          </p:cNvPr>
          <p:cNvCxnSpPr>
            <a:cxnSpLocks/>
          </p:cNvCxnSpPr>
          <p:nvPr/>
        </p:nvCxnSpPr>
        <p:spPr>
          <a:xfrm flipH="1" flipV="1">
            <a:off x="3361862" y="38132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1BF3AA-70FC-4D49-A94B-55D21DECE5A9}"/>
              </a:ext>
            </a:extLst>
          </p:cNvPr>
          <p:cNvCxnSpPr>
            <a:cxnSpLocks/>
          </p:cNvCxnSpPr>
          <p:nvPr/>
        </p:nvCxnSpPr>
        <p:spPr>
          <a:xfrm flipH="1" flipV="1">
            <a:off x="2668533" y="3821700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8C7F71C-40C3-4639-B1D9-8926E4D82846}"/>
              </a:ext>
            </a:extLst>
          </p:cNvPr>
          <p:cNvCxnSpPr>
            <a:cxnSpLocks/>
          </p:cNvCxnSpPr>
          <p:nvPr/>
        </p:nvCxnSpPr>
        <p:spPr>
          <a:xfrm flipH="1" flipV="1">
            <a:off x="1964220" y="38132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96FDEC-E25F-4ECC-A47A-0E022184555E}"/>
                  </a:ext>
                </a:extLst>
              </p:cNvPr>
              <p:cNvSpPr/>
              <p:nvPr/>
            </p:nvSpPr>
            <p:spPr>
              <a:xfrm>
                <a:off x="1770183" y="3448526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96FDEC-E25F-4ECC-A47A-0E0221845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3" y="3448526"/>
                <a:ext cx="474192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EE1F5B9-BA84-4C52-B5C4-8FF99B114758}"/>
                  </a:ext>
                </a:extLst>
              </p:cNvPr>
              <p:cNvSpPr/>
              <p:nvPr/>
            </p:nvSpPr>
            <p:spPr>
              <a:xfrm>
                <a:off x="2453166" y="3448526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EE1F5B9-BA84-4C52-B5C4-8FF99B114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66" y="3448526"/>
                <a:ext cx="474192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D24F514-1700-498C-BFA7-36EE278F7D0E}"/>
                  </a:ext>
                </a:extLst>
              </p:cNvPr>
              <p:cNvSpPr/>
              <p:nvPr/>
            </p:nvSpPr>
            <p:spPr>
              <a:xfrm>
                <a:off x="3164454" y="345768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D24F514-1700-498C-BFA7-36EE278F7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54" y="3457689"/>
                <a:ext cx="4741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BBA77F0-3A8A-41C6-ACA6-43C463B6799B}"/>
              </a:ext>
            </a:extLst>
          </p:cNvPr>
          <p:cNvCxnSpPr>
            <a:cxnSpLocks/>
          </p:cNvCxnSpPr>
          <p:nvPr/>
        </p:nvCxnSpPr>
        <p:spPr>
          <a:xfrm flipH="1" flipV="1">
            <a:off x="4063664" y="325551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FC672F4-FE4D-47CA-999C-259BB5F020B4}"/>
              </a:ext>
            </a:extLst>
          </p:cNvPr>
          <p:cNvCxnSpPr>
            <a:cxnSpLocks/>
          </p:cNvCxnSpPr>
          <p:nvPr/>
        </p:nvCxnSpPr>
        <p:spPr>
          <a:xfrm flipH="1" flipV="1">
            <a:off x="3361417" y="3255512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E829199-61D7-4AAD-8395-7153C040B78E}"/>
              </a:ext>
            </a:extLst>
          </p:cNvPr>
          <p:cNvCxnSpPr>
            <a:cxnSpLocks/>
          </p:cNvCxnSpPr>
          <p:nvPr/>
        </p:nvCxnSpPr>
        <p:spPr>
          <a:xfrm flipH="1" flipV="1">
            <a:off x="2668088" y="3263999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A63088-E89C-4CB0-A3DE-E08A7F38BC32}"/>
              </a:ext>
            </a:extLst>
          </p:cNvPr>
          <p:cNvCxnSpPr>
            <a:cxnSpLocks/>
          </p:cNvCxnSpPr>
          <p:nvPr/>
        </p:nvCxnSpPr>
        <p:spPr>
          <a:xfrm flipH="1" flipV="1">
            <a:off x="1963775" y="3255512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4A44381-F41A-43A3-BE65-E6E0AFF9E3A4}"/>
              </a:ext>
            </a:extLst>
          </p:cNvPr>
          <p:cNvSpPr/>
          <p:nvPr/>
        </p:nvSpPr>
        <p:spPr>
          <a:xfrm>
            <a:off x="1703756" y="3016523"/>
            <a:ext cx="2663876" cy="24575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Softmax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E942C32-8C37-4437-A848-F0CC7CCCA6FA}"/>
              </a:ext>
            </a:extLst>
          </p:cNvPr>
          <p:cNvCxnSpPr>
            <a:cxnSpLocks/>
          </p:cNvCxnSpPr>
          <p:nvPr/>
        </p:nvCxnSpPr>
        <p:spPr>
          <a:xfrm flipH="1" flipV="1">
            <a:off x="4063664" y="2770864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B547904-2035-4C5B-A07C-4FB11A611D98}"/>
              </a:ext>
            </a:extLst>
          </p:cNvPr>
          <p:cNvCxnSpPr>
            <a:cxnSpLocks/>
          </p:cNvCxnSpPr>
          <p:nvPr/>
        </p:nvCxnSpPr>
        <p:spPr>
          <a:xfrm flipH="1" flipV="1">
            <a:off x="3361417" y="277086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0F3693-C03D-42A3-866D-F21B21EEB4F6}"/>
              </a:ext>
            </a:extLst>
          </p:cNvPr>
          <p:cNvCxnSpPr>
            <a:cxnSpLocks/>
          </p:cNvCxnSpPr>
          <p:nvPr/>
        </p:nvCxnSpPr>
        <p:spPr>
          <a:xfrm flipH="1" flipV="1">
            <a:off x="2668088" y="2779350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E5A55F3-7EAA-4CB5-B644-CE293262C5CD}"/>
              </a:ext>
            </a:extLst>
          </p:cNvPr>
          <p:cNvCxnSpPr>
            <a:cxnSpLocks/>
          </p:cNvCxnSpPr>
          <p:nvPr/>
        </p:nvCxnSpPr>
        <p:spPr>
          <a:xfrm flipH="1" flipV="1">
            <a:off x="1963775" y="2770863"/>
            <a:ext cx="1" cy="241495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1B8A4241-136E-4EF7-B489-02D34DAEC663}"/>
                  </a:ext>
                </a:extLst>
              </p:cNvPr>
              <p:cNvSpPr/>
              <p:nvPr/>
            </p:nvSpPr>
            <p:spPr>
              <a:xfrm>
                <a:off x="1788514" y="243175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1B8A4241-136E-4EF7-B489-02D34DAEC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14" y="2431759"/>
                <a:ext cx="474192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EB1A9B1-11F5-4D94-89D2-B92FB65DAE68}"/>
                  </a:ext>
                </a:extLst>
              </p:cNvPr>
              <p:cNvSpPr/>
              <p:nvPr/>
            </p:nvSpPr>
            <p:spPr>
              <a:xfrm>
                <a:off x="2481842" y="2430889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EB1A9B1-11F5-4D94-89D2-B92FB65DA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842" y="2430889"/>
                <a:ext cx="474192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F601AB4-ECCE-48B4-9283-BD82B55801CE}"/>
                  </a:ext>
                </a:extLst>
              </p:cNvPr>
              <p:cNvSpPr/>
              <p:nvPr/>
            </p:nvSpPr>
            <p:spPr>
              <a:xfrm>
                <a:off x="3883351" y="2429003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F601AB4-ECCE-48B4-9283-BD82B5580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51" y="2429003"/>
                <a:ext cx="474192" cy="369332"/>
              </a:xfrm>
              <a:prstGeom prst="rect">
                <a:avLst/>
              </a:prstGeom>
              <a:blipFill>
                <a:blip r:embed="rId9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CCEAB1E-FFA9-4A70-8A0B-F4ECD926EA9F}"/>
                  </a:ext>
                </a:extLst>
              </p:cNvPr>
              <p:cNvSpPr/>
              <p:nvPr/>
            </p:nvSpPr>
            <p:spPr>
              <a:xfrm>
                <a:off x="3163298" y="2459220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CCEAB1E-FFA9-4A70-8A0B-F4ECD926E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298" y="2459220"/>
                <a:ext cx="4741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19AAEA6-D46B-40FA-8BBF-7EE6B85A8D69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2123729" y="4291379"/>
            <a:ext cx="1631446" cy="118841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EC78C33-E22D-4687-A5F4-8AA9124E114F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843808" y="4291377"/>
            <a:ext cx="1592306" cy="118842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C768531-F5FA-4567-9616-802BE5EF19DD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3518168" y="4291379"/>
            <a:ext cx="1689926" cy="118841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E96A04-06BB-4AF7-BE05-7121D9B53A05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211961" y="4291379"/>
            <a:ext cx="1699134" cy="1188418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B9F90F3-A558-4A10-8F18-1BC769DC337D}"/>
                  </a:ext>
                </a:extLst>
              </p:cNvPr>
              <p:cNvSpPr/>
              <p:nvPr/>
            </p:nvSpPr>
            <p:spPr>
              <a:xfrm>
                <a:off x="3518079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B9F90F3-A558-4A10-8F18-1BC769DC3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79" y="5479797"/>
                <a:ext cx="474192" cy="369332"/>
              </a:xfrm>
              <a:prstGeom prst="rect">
                <a:avLst/>
              </a:prstGeom>
              <a:blipFill>
                <a:blip r:embed="rId11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2A5C89-BCDF-423D-A91D-9D3277B1FEDF}"/>
                  </a:ext>
                </a:extLst>
              </p:cNvPr>
              <p:cNvSpPr/>
              <p:nvPr/>
            </p:nvSpPr>
            <p:spPr>
              <a:xfrm>
                <a:off x="4199018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2A5C89-BCDF-423D-A91D-9D3277B1F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18" y="5479797"/>
                <a:ext cx="474192" cy="369332"/>
              </a:xfrm>
              <a:prstGeom prst="rect">
                <a:avLst/>
              </a:prstGeom>
              <a:blipFill>
                <a:blip r:embed="rId12"/>
                <a:stretch>
                  <a:fillRect l="-1282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DC7B34A-4FD6-4CA5-A64B-C154CFDCC2F3}"/>
                  </a:ext>
                </a:extLst>
              </p:cNvPr>
              <p:cNvSpPr/>
              <p:nvPr/>
            </p:nvSpPr>
            <p:spPr>
              <a:xfrm>
                <a:off x="4970998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DC7B34A-4FD6-4CA5-A64B-C154CFDCC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98" y="5479797"/>
                <a:ext cx="4741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D44BF8-D55E-4DFB-9AF8-2B67B337F2EB}"/>
                  </a:ext>
                </a:extLst>
              </p:cNvPr>
              <p:cNvSpPr/>
              <p:nvPr/>
            </p:nvSpPr>
            <p:spPr>
              <a:xfrm>
                <a:off x="5673999" y="5479797"/>
                <a:ext cx="4741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4D44BF8-D55E-4DFB-9AF8-2B67B337F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99" y="5479797"/>
                <a:ext cx="474192" cy="369332"/>
              </a:xfrm>
              <a:prstGeom prst="rect">
                <a:avLst/>
              </a:prstGeom>
              <a:blipFill>
                <a:blip r:embed="rId14"/>
                <a:stretch>
                  <a:fillRect l="-5128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595A171-67D7-400F-B7FA-99A1AA7C3A5C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3755175" y="4296205"/>
            <a:ext cx="1632283" cy="1183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6111DAB-240E-4542-A547-1A120F4063A7}"/>
              </a:ext>
            </a:extLst>
          </p:cNvPr>
          <p:cNvCxnSpPr>
            <a:cxnSpLocks/>
          </p:cNvCxnSpPr>
          <p:nvPr/>
        </p:nvCxnSpPr>
        <p:spPr>
          <a:xfrm flipV="1">
            <a:off x="4449057" y="4296203"/>
            <a:ext cx="1619340" cy="11824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D0E446F-67C3-4051-84CF-A04421185EAF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5208094" y="4296205"/>
            <a:ext cx="1632283" cy="1183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EE1AA3D-DE5D-4C42-98CA-92168BF1A4F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5911095" y="4296205"/>
            <a:ext cx="1632283" cy="1183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16DBC6B-0D0C-46BC-8117-892CBD51D0A1}"/>
                  </a:ext>
                </a:extLst>
              </p:cNvPr>
              <p:cNvSpPr/>
              <p:nvPr/>
            </p:nvSpPr>
            <p:spPr>
              <a:xfrm>
                <a:off x="5129395" y="3288775"/>
                <a:ext cx="2754972" cy="10001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16DBC6B-0D0C-46BC-8117-892CBD51D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395" y="3288775"/>
                <a:ext cx="2754972" cy="10001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6BC5919-4DEA-4B1D-8D41-B9087A3D38CE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4274055" y="2708920"/>
            <a:ext cx="855340" cy="1079951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2D62BDB-365D-4DDF-9476-489EE163B785}"/>
              </a:ext>
            </a:extLst>
          </p:cNvPr>
          <p:cNvCxnSpPr>
            <a:cxnSpLocks/>
          </p:cNvCxnSpPr>
          <p:nvPr/>
        </p:nvCxnSpPr>
        <p:spPr>
          <a:xfrm flipV="1">
            <a:off x="6506438" y="2340202"/>
            <a:ext cx="442" cy="948574"/>
          </a:xfrm>
          <a:prstGeom prst="straightConnector1">
            <a:avLst/>
          </a:prstGeom>
          <a:ln>
            <a:solidFill>
              <a:srgbClr val="10360C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1C8EBFC-BAED-4714-B955-378E884B7EA9}"/>
                  </a:ext>
                </a:extLst>
              </p:cNvPr>
              <p:cNvSpPr/>
              <p:nvPr/>
            </p:nvSpPr>
            <p:spPr>
              <a:xfrm>
                <a:off x="6490140" y="1979107"/>
                <a:ext cx="474192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1C8EBFC-BAED-4714-B955-378E884B7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140" y="1979107"/>
                <a:ext cx="474192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178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Soft attention + RNN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D256D-046A-4834-BC48-33F41EEB75F5}"/>
              </a:ext>
            </a:extLst>
          </p:cNvPr>
          <p:cNvSpPr/>
          <p:nvPr/>
        </p:nvSpPr>
        <p:spPr>
          <a:xfrm>
            <a:off x="1990612" y="455211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14D068-7A43-4133-B0FF-49BE1E7D5FA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721892" y="3514877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FF68C-3F14-4402-8BD4-E26D9DF0FAFC}"/>
              </a:ext>
            </a:extLst>
          </p:cNvPr>
          <p:cNvSpPr/>
          <p:nvPr/>
        </p:nvSpPr>
        <p:spPr>
          <a:xfrm>
            <a:off x="2288021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/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4057FF-91A1-45B9-AC55-2EC527B1C388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44282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/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03844F-C4E7-4650-9768-E8F99D073E04}"/>
              </a:ext>
            </a:extLst>
          </p:cNvPr>
          <p:cNvCxnSpPr>
            <a:cxnSpLocks/>
          </p:cNvCxnSpPr>
          <p:nvPr/>
        </p:nvCxnSpPr>
        <p:spPr>
          <a:xfrm>
            <a:off x="3600543" y="3493732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14F5D7-A541-4779-8AAD-FDDC7F8647A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944282" y="413426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85C0648-F8A6-4832-B160-07812B61D5E4}"/>
                  </a:ext>
                </a:extLst>
              </p:cNvPr>
              <p:cNvSpPr/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85C0648-F8A6-4832-B160-07812B61D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089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Soft attention + RNN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4166672" y="453354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Attention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0B907-3836-4D9D-9D43-C63285909449}"/>
              </a:ext>
            </a:extLst>
          </p:cNvPr>
          <p:cNvSpPr/>
          <p:nvPr/>
        </p:nvSpPr>
        <p:spPr>
          <a:xfrm>
            <a:off x="2559023" y="5191623"/>
            <a:ext cx="160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Context(</a:t>
            </a:r>
            <a:r>
              <a:rPr lang="ko-KR" altLang="en-US"/>
              <a:t>문맥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D256D-046A-4834-BC48-33F41EEB75F5}"/>
              </a:ext>
            </a:extLst>
          </p:cNvPr>
          <p:cNvSpPr/>
          <p:nvPr/>
        </p:nvSpPr>
        <p:spPr>
          <a:xfrm>
            <a:off x="1990612" y="455211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14D068-7A43-4133-B0FF-49BE1E7D5FA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721892" y="3514877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FF68C-3F14-4402-8BD4-E26D9DF0FAFC}"/>
              </a:ext>
            </a:extLst>
          </p:cNvPr>
          <p:cNvSpPr/>
          <p:nvPr/>
        </p:nvSpPr>
        <p:spPr>
          <a:xfrm>
            <a:off x="2288021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/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4057FF-91A1-45B9-AC55-2EC527B1C388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44282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/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14F5D7-A541-4779-8AAD-FDDC7F8647A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944282" y="413426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6ADC91-A2DC-43FC-8B0E-7E15A0E40709}"/>
              </a:ext>
            </a:extLst>
          </p:cNvPr>
          <p:cNvSpPr/>
          <p:nvPr/>
        </p:nvSpPr>
        <p:spPr>
          <a:xfrm>
            <a:off x="3891021" y="600304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0E47CD-CDC0-4525-AB1C-9AE14819553B}"/>
              </a:ext>
            </a:extLst>
          </p:cNvPr>
          <p:cNvCxnSpPr>
            <a:cxnSpLocks/>
            <a:stCxn id="39" idx="0"/>
            <a:endCxn id="5" idx="2"/>
          </p:cNvCxnSpPr>
          <p:nvPr/>
        </p:nvCxnSpPr>
        <p:spPr>
          <a:xfrm flipV="1">
            <a:off x="4822933" y="5772310"/>
            <a:ext cx="0" cy="230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B1B167A-44B8-4EF0-8FC1-FFB90B7EFB1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822933" y="4134262"/>
            <a:ext cx="0" cy="399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A879023-D4ED-4AFA-8EFB-F04891910C4C}"/>
              </a:ext>
            </a:extLst>
          </p:cNvPr>
          <p:cNvCxnSpPr>
            <a:stCxn id="30" idx="3"/>
            <a:endCxn id="5" idx="1"/>
          </p:cNvCxnSpPr>
          <p:nvPr/>
        </p:nvCxnSpPr>
        <p:spPr>
          <a:xfrm>
            <a:off x="3600543" y="3514877"/>
            <a:ext cx="566129" cy="1638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D0242D-A2EA-4D4B-AC7C-40CF959C30E1}"/>
                  </a:ext>
                </a:extLst>
              </p:cNvPr>
              <p:cNvSpPr/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D0242D-A2EA-4D4B-AC7C-40CF959C3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431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Soft attention + RNN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4166672" y="453354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Attention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0B907-3836-4D9D-9D43-C63285909449}"/>
              </a:ext>
            </a:extLst>
          </p:cNvPr>
          <p:cNvSpPr/>
          <p:nvPr/>
        </p:nvSpPr>
        <p:spPr>
          <a:xfrm>
            <a:off x="2559023" y="5191623"/>
            <a:ext cx="160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Context(</a:t>
            </a:r>
            <a:r>
              <a:rPr lang="ko-KR" altLang="en-US"/>
              <a:t>문맥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D256D-046A-4834-BC48-33F41EEB75F5}"/>
              </a:ext>
            </a:extLst>
          </p:cNvPr>
          <p:cNvSpPr/>
          <p:nvPr/>
        </p:nvSpPr>
        <p:spPr>
          <a:xfrm>
            <a:off x="1990612" y="455211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14D068-7A43-4133-B0FF-49BE1E7D5FA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721892" y="3514877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FF68C-3F14-4402-8BD4-E26D9DF0FAFC}"/>
              </a:ext>
            </a:extLst>
          </p:cNvPr>
          <p:cNvSpPr/>
          <p:nvPr/>
        </p:nvSpPr>
        <p:spPr>
          <a:xfrm>
            <a:off x="2288021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/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4057FF-91A1-45B9-AC55-2EC527B1C388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44282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/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03844F-C4E7-4650-9768-E8F99D073E04}"/>
              </a:ext>
            </a:extLst>
          </p:cNvPr>
          <p:cNvCxnSpPr>
            <a:cxnSpLocks/>
          </p:cNvCxnSpPr>
          <p:nvPr/>
        </p:nvCxnSpPr>
        <p:spPr>
          <a:xfrm>
            <a:off x="3600543" y="3493732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14F5D7-A541-4779-8AAD-FDDC7F8647A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944282" y="413426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A72633-FCB7-48CC-BCDB-911EF66193C9}"/>
              </a:ext>
            </a:extLst>
          </p:cNvPr>
          <p:cNvSpPr/>
          <p:nvPr/>
        </p:nvSpPr>
        <p:spPr>
          <a:xfrm>
            <a:off x="4166672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6ADC91-A2DC-43FC-8B0E-7E15A0E40709}"/>
              </a:ext>
            </a:extLst>
          </p:cNvPr>
          <p:cNvSpPr/>
          <p:nvPr/>
        </p:nvSpPr>
        <p:spPr>
          <a:xfrm>
            <a:off x="3891021" y="600304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0E47CD-CDC0-4525-AB1C-9AE14819553B}"/>
              </a:ext>
            </a:extLst>
          </p:cNvPr>
          <p:cNvCxnSpPr>
            <a:cxnSpLocks/>
            <a:stCxn id="39" idx="0"/>
            <a:endCxn id="5" idx="2"/>
          </p:cNvCxnSpPr>
          <p:nvPr/>
        </p:nvCxnSpPr>
        <p:spPr>
          <a:xfrm flipV="1">
            <a:off x="4822933" y="5772310"/>
            <a:ext cx="0" cy="230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B1B167A-44B8-4EF0-8FC1-FFB90B7EFB13}"/>
              </a:ext>
            </a:extLst>
          </p:cNvPr>
          <p:cNvCxnSpPr>
            <a:cxnSpLocks/>
            <a:stCxn id="5" idx="0"/>
            <a:endCxn id="38" idx="2"/>
          </p:cNvCxnSpPr>
          <p:nvPr/>
        </p:nvCxnSpPr>
        <p:spPr>
          <a:xfrm flipV="1">
            <a:off x="4822933" y="4134262"/>
            <a:ext cx="0" cy="399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F1F38FF-9DC7-4AA7-A78B-FFFBD40130C5}"/>
              </a:ext>
            </a:extLst>
          </p:cNvPr>
          <p:cNvCxnSpPr>
            <a:cxnSpLocks/>
          </p:cNvCxnSpPr>
          <p:nvPr/>
        </p:nvCxnSpPr>
        <p:spPr>
          <a:xfrm flipV="1">
            <a:off x="4835374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99A0D7C-D692-40B0-8965-010FAECC0945}"/>
                  </a:ext>
                </a:extLst>
              </p:cNvPr>
              <p:cNvSpPr/>
              <p:nvPr/>
            </p:nvSpPr>
            <p:spPr>
              <a:xfrm>
                <a:off x="4578229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99A0D7C-D692-40B0-8965-010FAECC0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229" y="2261589"/>
                <a:ext cx="51429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A879023-D4ED-4AFA-8EFB-F04891910C4C}"/>
              </a:ext>
            </a:extLst>
          </p:cNvPr>
          <p:cNvCxnSpPr>
            <a:stCxn id="30" idx="3"/>
            <a:endCxn id="5" idx="1"/>
          </p:cNvCxnSpPr>
          <p:nvPr/>
        </p:nvCxnSpPr>
        <p:spPr>
          <a:xfrm>
            <a:off x="3600543" y="3514877"/>
            <a:ext cx="566129" cy="1638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ABDF095-6568-484C-A3E0-9EFE85D3294E}"/>
              </a:ext>
            </a:extLst>
          </p:cNvPr>
          <p:cNvCxnSpPr>
            <a:cxnSpLocks/>
          </p:cNvCxnSpPr>
          <p:nvPr/>
        </p:nvCxnSpPr>
        <p:spPr>
          <a:xfrm>
            <a:off x="5470743" y="3493732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05657A5-47B8-46FD-A698-043A6B40A87A}"/>
                  </a:ext>
                </a:extLst>
              </p:cNvPr>
              <p:cNvSpPr/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05657A5-47B8-46FD-A698-043A6B40A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84E519-6044-46B5-B21B-B5674595768C}"/>
                  </a:ext>
                </a:extLst>
              </p:cNvPr>
              <p:cNvSpPr/>
              <p:nvPr/>
            </p:nvSpPr>
            <p:spPr>
              <a:xfrm>
                <a:off x="5550531" y="3062356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84E519-6044-46B5-B21B-B56745957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31" y="3062356"/>
                <a:ext cx="51429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08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Soft attention + RNN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C08C8-89C8-4A63-8279-B14A2E4BAEAC}"/>
              </a:ext>
            </a:extLst>
          </p:cNvPr>
          <p:cNvSpPr/>
          <p:nvPr/>
        </p:nvSpPr>
        <p:spPr>
          <a:xfrm>
            <a:off x="4166672" y="453354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Attention Model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0B907-3836-4D9D-9D43-C63285909449}"/>
              </a:ext>
            </a:extLst>
          </p:cNvPr>
          <p:cNvSpPr/>
          <p:nvPr/>
        </p:nvSpPr>
        <p:spPr>
          <a:xfrm>
            <a:off x="2559023" y="5191623"/>
            <a:ext cx="160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Context(</a:t>
            </a:r>
            <a:r>
              <a:rPr lang="ko-KR" altLang="en-US"/>
              <a:t>문맥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D256D-046A-4834-BC48-33F41EEB75F5}"/>
              </a:ext>
            </a:extLst>
          </p:cNvPr>
          <p:cNvSpPr/>
          <p:nvPr/>
        </p:nvSpPr>
        <p:spPr>
          <a:xfrm>
            <a:off x="1990612" y="455211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14D068-7A43-4133-B0FF-49BE1E7D5FA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721892" y="3514877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0FF68C-3F14-4402-8BD4-E26D9DF0FAFC}"/>
              </a:ext>
            </a:extLst>
          </p:cNvPr>
          <p:cNvSpPr/>
          <p:nvPr/>
        </p:nvSpPr>
        <p:spPr>
          <a:xfrm>
            <a:off x="2288021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/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E69124A-2581-4089-BCAA-83159AD98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53" y="3293124"/>
                <a:ext cx="514290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4057FF-91A1-45B9-AC55-2EC527B1C388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44282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/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39FB1D-BE04-486F-BB81-B5496087E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37" y="2261589"/>
                <a:ext cx="51429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03844F-C4E7-4650-9768-E8F99D073E04}"/>
              </a:ext>
            </a:extLst>
          </p:cNvPr>
          <p:cNvCxnSpPr>
            <a:cxnSpLocks/>
          </p:cNvCxnSpPr>
          <p:nvPr/>
        </p:nvCxnSpPr>
        <p:spPr>
          <a:xfrm>
            <a:off x="3600543" y="3493732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14F5D7-A541-4779-8AAD-FDDC7F8647A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944282" y="4134262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A72633-FCB7-48CC-BCDB-911EF66193C9}"/>
              </a:ext>
            </a:extLst>
          </p:cNvPr>
          <p:cNvSpPr/>
          <p:nvPr/>
        </p:nvSpPr>
        <p:spPr>
          <a:xfrm>
            <a:off x="4166672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6ADC91-A2DC-43FC-8B0E-7E15A0E40709}"/>
              </a:ext>
            </a:extLst>
          </p:cNvPr>
          <p:cNvSpPr/>
          <p:nvPr/>
        </p:nvSpPr>
        <p:spPr>
          <a:xfrm>
            <a:off x="3891021" y="600304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0E47CD-CDC0-4525-AB1C-9AE14819553B}"/>
              </a:ext>
            </a:extLst>
          </p:cNvPr>
          <p:cNvCxnSpPr>
            <a:cxnSpLocks/>
            <a:stCxn id="39" idx="0"/>
            <a:endCxn id="5" idx="2"/>
          </p:cNvCxnSpPr>
          <p:nvPr/>
        </p:nvCxnSpPr>
        <p:spPr>
          <a:xfrm flipV="1">
            <a:off x="4822933" y="5772310"/>
            <a:ext cx="0" cy="230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B1B167A-44B8-4EF0-8FC1-FFB90B7EFB13}"/>
              </a:ext>
            </a:extLst>
          </p:cNvPr>
          <p:cNvCxnSpPr>
            <a:cxnSpLocks/>
            <a:stCxn id="5" idx="0"/>
            <a:endCxn id="38" idx="2"/>
          </p:cNvCxnSpPr>
          <p:nvPr/>
        </p:nvCxnSpPr>
        <p:spPr>
          <a:xfrm flipV="1">
            <a:off x="4822933" y="4134262"/>
            <a:ext cx="0" cy="399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F1F38FF-9DC7-4AA7-A78B-FFFBD40130C5}"/>
              </a:ext>
            </a:extLst>
          </p:cNvPr>
          <p:cNvCxnSpPr>
            <a:cxnSpLocks/>
          </p:cNvCxnSpPr>
          <p:nvPr/>
        </p:nvCxnSpPr>
        <p:spPr>
          <a:xfrm flipV="1">
            <a:off x="4835374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99A0D7C-D692-40B0-8965-010FAECC0945}"/>
                  </a:ext>
                </a:extLst>
              </p:cNvPr>
              <p:cNvSpPr/>
              <p:nvPr/>
            </p:nvSpPr>
            <p:spPr>
              <a:xfrm>
                <a:off x="4578229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99A0D7C-D692-40B0-8965-010FAECC0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229" y="2261589"/>
                <a:ext cx="51429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A879023-D4ED-4AFA-8EFB-F04891910C4C}"/>
              </a:ext>
            </a:extLst>
          </p:cNvPr>
          <p:cNvCxnSpPr>
            <a:stCxn id="30" idx="3"/>
            <a:endCxn id="5" idx="1"/>
          </p:cNvCxnSpPr>
          <p:nvPr/>
        </p:nvCxnSpPr>
        <p:spPr>
          <a:xfrm>
            <a:off x="3600543" y="3514877"/>
            <a:ext cx="566129" cy="1638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0EE140-8A87-44D5-8406-72E9CDF29D8D}"/>
              </a:ext>
            </a:extLst>
          </p:cNvPr>
          <p:cNvSpPr/>
          <p:nvPr/>
        </p:nvSpPr>
        <p:spPr>
          <a:xfrm>
            <a:off x="6036872" y="453354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Attention Model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ABDF095-6568-484C-A3E0-9EFE85D3294E}"/>
              </a:ext>
            </a:extLst>
          </p:cNvPr>
          <p:cNvCxnSpPr>
            <a:cxnSpLocks/>
          </p:cNvCxnSpPr>
          <p:nvPr/>
        </p:nvCxnSpPr>
        <p:spPr>
          <a:xfrm>
            <a:off x="5470743" y="3493732"/>
            <a:ext cx="566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B4FD684-0270-44F8-8C8D-61308BD951A2}"/>
              </a:ext>
            </a:extLst>
          </p:cNvPr>
          <p:cNvSpPr/>
          <p:nvPr/>
        </p:nvSpPr>
        <p:spPr>
          <a:xfrm>
            <a:off x="6036872" y="289549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4109EE-9ED9-441E-8E3C-9F6E4C072F7E}"/>
              </a:ext>
            </a:extLst>
          </p:cNvPr>
          <p:cNvSpPr/>
          <p:nvPr/>
        </p:nvSpPr>
        <p:spPr>
          <a:xfrm>
            <a:off x="5761221" y="6003041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133EA38-45CD-4348-B670-F372D4048AF8}"/>
              </a:ext>
            </a:extLst>
          </p:cNvPr>
          <p:cNvCxnSpPr>
            <a:cxnSpLocks/>
            <a:stCxn id="55" idx="0"/>
            <a:endCxn id="52" idx="2"/>
          </p:cNvCxnSpPr>
          <p:nvPr/>
        </p:nvCxnSpPr>
        <p:spPr>
          <a:xfrm flipV="1">
            <a:off x="6693133" y="5772310"/>
            <a:ext cx="0" cy="230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F011E92-E05B-4947-AAAF-D2D5B8918FF2}"/>
              </a:ext>
            </a:extLst>
          </p:cNvPr>
          <p:cNvCxnSpPr>
            <a:cxnSpLocks/>
            <a:stCxn id="52" idx="0"/>
            <a:endCxn id="54" idx="2"/>
          </p:cNvCxnSpPr>
          <p:nvPr/>
        </p:nvCxnSpPr>
        <p:spPr>
          <a:xfrm flipV="1">
            <a:off x="6693133" y="4134262"/>
            <a:ext cx="0" cy="399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4AA6792-9BF7-4295-912C-BC2F3399ACF9}"/>
              </a:ext>
            </a:extLst>
          </p:cNvPr>
          <p:cNvCxnSpPr>
            <a:cxnSpLocks/>
          </p:cNvCxnSpPr>
          <p:nvPr/>
        </p:nvCxnSpPr>
        <p:spPr>
          <a:xfrm flipV="1">
            <a:off x="6705574" y="2647178"/>
            <a:ext cx="0" cy="248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F95D59E-5889-4E33-A0D4-1418DFFEBDC9}"/>
                  </a:ext>
                </a:extLst>
              </p:cNvPr>
              <p:cNvSpPr/>
              <p:nvPr/>
            </p:nvSpPr>
            <p:spPr>
              <a:xfrm>
                <a:off x="6448429" y="2261589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F95D59E-5889-4E33-A0D4-1418DFFEB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9" y="2261589"/>
                <a:ext cx="514290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1EFBEAE5-E424-4711-8D0F-A3AE88E25F5F}"/>
              </a:ext>
            </a:extLst>
          </p:cNvPr>
          <p:cNvCxnSpPr>
            <a:endCxn id="52" idx="1"/>
          </p:cNvCxnSpPr>
          <p:nvPr/>
        </p:nvCxnSpPr>
        <p:spPr>
          <a:xfrm>
            <a:off x="5470743" y="3514877"/>
            <a:ext cx="566129" cy="1638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769C25F-A8F6-43AA-AAFE-B5B04826689D}"/>
                  </a:ext>
                </a:extLst>
              </p:cNvPr>
              <p:cNvSpPr/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769C25F-A8F6-43AA-AAFE-B5B048266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982" y="3085983"/>
                <a:ext cx="51429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F889A46-9F9E-4004-85AC-CE20883E14B7}"/>
                  </a:ext>
                </a:extLst>
              </p:cNvPr>
              <p:cNvSpPr/>
              <p:nvPr/>
            </p:nvSpPr>
            <p:spPr>
              <a:xfrm>
                <a:off x="5550531" y="3062356"/>
                <a:ext cx="514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F889A46-9F9E-4004-85AC-CE20883E1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31" y="3062356"/>
                <a:ext cx="51429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04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5EF7D3-703D-492C-8A34-D3EAC0C3C517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91CDDC-E12D-4431-B589-AE408E40D62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B04A6A-41FD-4418-9DCE-C6A6B45908A1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C0C7F6-10F3-4F52-8FB4-2545055A62E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347E87-8EC3-4575-B536-891888992E0E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95D0FD-668F-4391-9434-E41B964CD10F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681194-5D59-4C49-B41A-E10F298A8175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AE6E789-4717-4EE5-84BA-CD5B7C46FBCC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B85483-2D43-4E38-AE72-5698CE385440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E89659-28ED-4E17-AD3D-63F06CDAC8C7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78A3C61-3189-44DB-BE21-B5778F524583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158345B-DFF0-418F-B778-B3CDC74C5F45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8E71A01-F80B-403C-B95D-7D2ED654C5C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46FAD1-A126-47B7-A185-3839543F2E5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B768EC-A57E-4D69-8C2C-6DD06BDEF47A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036BF8B-6F96-4FB2-A164-C9F34DF1E7EC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76575D-8565-4E8A-B15B-B3B4410EF5F6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29FC60-63FD-4134-ABCA-7E44D35CFC87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5DF6BF-2E73-4AED-83E7-9C7262A0E864}"/>
              </a:ext>
            </a:extLst>
          </p:cNvPr>
          <p:cNvSpPr/>
          <p:nvPr/>
        </p:nvSpPr>
        <p:spPr>
          <a:xfrm>
            <a:off x="6243940" y="3609456"/>
            <a:ext cx="1312522" cy="519309"/>
          </a:xfrm>
          <a:prstGeom prst="rect">
            <a:avLst/>
          </a:prstGeom>
          <a:solidFill>
            <a:srgbClr val="44FE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F667BE-54A5-4395-82D6-8C0204442E9B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B5F5F2-7940-405B-9AD3-6561C9D2937B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00E88E-58F9-4A0C-ADE1-D5861A0FEECE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976D051-E952-4BFD-8270-B1BE448A938A}"/>
              </a:ext>
            </a:extLst>
          </p:cNvPr>
          <p:cNvCxnSpPr>
            <a:stCxn id="45" idx="0"/>
            <a:endCxn id="72" idx="2"/>
          </p:cNvCxnSpPr>
          <p:nvPr/>
        </p:nvCxnSpPr>
        <p:spPr>
          <a:xfrm rot="16200000" flipV="1">
            <a:off x="6691919" y="4337048"/>
            <a:ext cx="418189" cy="16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A9F039EC-094C-48E1-97D7-A16DB83B9F39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5400000" flipH="1" flipV="1">
            <a:off x="5901829" y="3548583"/>
            <a:ext cx="418189" cy="1578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16E25D3-F278-4735-8CFF-F56F66C0BC7A}"/>
              </a:ext>
            </a:extLst>
          </p:cNvPr>
          <p:cNvCxnSpPr>
            <a:cxnSpLocks/>
            <a:stCxn id="42" idx="0"/>
            <a:endCxn id="72" idx="2"/>
          </p:cNvCxnSpPr>
          <p:nvPr/>
        </p:nvCxnSpPr>
        <p:spPr>
          <a:xfrm rot="5400000" flipH="1" flipV="1">
            <a:off x="5111740" y="2758493"/>
            <a:ext cx="418189" cy="31587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12C7DCA-C281-4712-918C-39C3BEE46890}"/>
              </a:ext>
            </a:extLst>
          </p:cNvPr>
          <p:cNvCxnSpPr>
            <a:cxnSpLocks/>
            <a:stCxn id="37" idx="0"/>
            <a:endCxn id="72" idx="2"/>
          </p:cNvCxnSpPr>
          <p:nvPr/>
        </p:nvCxnSpPr>
        <p:spPr>
          <a:xfrm rot="5400000" flipH="1" flipV="1">
            <a:off x="4317346" y="1964713"/>
            <a:ext cx="418802" cy="47469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CC434E6-BF41-4004-AD9B-59BD598C0C51}"/>
              </a:ext>
            </a:extLst>
          </p:cNvPr>
          <p:cNvCxnSpPr>
            <a:cxnSpLocks/>
            <a:stCxn id="72" idx="0"/>
            <a:endCxn id="69" idx="2"/>
          </p:cNvCxnSpPr>
          <p:nvPr/>
        </p:nvCxnSpPr>
        <p:spPr>
          <a:xfrm flipH="1" flipV="1">
            <a:off x="6895513" y="3167160"/>
            <a:ext cx="4688" cy="442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13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5EF7D3-703D-492C-8A34-D3EAC0C3C517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91CDDC-E12D-4431-B589-AE408E40D62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B04A6A-41FD-4418-9DCE-C6A6B45908A1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C0C7F6-10F3-4F52-8FB4-2545055A62E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347E87-8EC3-4575-B536-891888992E0E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95D0FD-668F-4391-9434-E41B964CD10F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681194-5D59-4C49-B41A-E10F298A8175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AE6E789-4717-4EE5-84BA-CD5B7C46FBCC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B85483-2D43-4E38-AE72-5698CE385440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E89659-28ED-4E17-AD3D-63F06CDAC8C7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78A3C61-3189-44DB-BE21-B5778F524583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158345B-DFF0-418F-B778-B3CDC74C5F45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8E71A01-F80B-403C-B95D-7D2ED654C5C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46FAD1-A126-47B7-A185-3839543F2E5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B768EC-A57E-4D69-8C2C-6DD06BDEF47A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036BF8B-6F96-4FB2-A164-C9F34DF1E7EC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76575D-8565-4E8A-B15B-B3B4410EF5F6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29FC60-63FD-4134-ABCA-7E44D35CFC87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F667BE-54A5-4395-82D6-8C0204442E9B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B5F5F2-7940-405B-9AD3-6561C9D2937B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00E88E-58F9-4A0C-ADE1-D5861A0FEECE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E7EEC33-962C-4341-943C-6C6677DA6B12}"/>
              </a:ext>
            </a:extLst>
          </p:cNvPr>
          <p:cNvCxnSpPr>
            <a:cxnSpLocks/>
            <a:endCxn id="47" idx="2"/>
          </p:cNvCxnSpPr>
          <p:nvPr/>
        </p:nvCxnSpPr>
        <p:spPr>
          <a:xfrm rot="16200000" flipV="1">
            <a:off x="5897390" y="3542518"/>
            <a:ext cx="418189" cy="15906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FE3A2F6-F173-4AC3-AED9-F52FC4E5BD62}"/>
              </a:ext>
            </a:extLst>
          </p:cNvPr>
          <p:cNvCxnSpPr>
            <a:cxnSpLocks/>
            <a:endCxn id="47" idx="2"/>
          </p:cNvCxnSpPr>
          <p:nvPr/>
        </p:nvCxnSpPr>
        <p:spPr>
          <a:xfrm rot="16200000" flipV="1">
            <a:off x="5107300" y="4332608"/>
            <a:ext cx="418189" cy="10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E3962A8-0FC0-4ADA-BF4B-1AFB8B32B5BF}"/>
              </a:ext>
            </a:extLst>
          </p:cNvPr>
          <p:cNvCxnSpPr>
            <a:cxnSpLocks/>
            <a:endCxn id="47" idx="2"/>
          </p:cNvCxnSpPr>
          <p:nvPr/>
        </p:nvCxnSpPr>
        <p:spPr>
          <a:xfrm rot="5400000" flipH="1" flipV="1">
            <a:off x="4317210" y="3553023"/>
            <a:ext cx="418189" cy="15696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4EE649A-1E9E-4CB9-BD10-0E89A04E3F96}"/>
              </a:ext>
            </a:extLst>
          </p:cNvPr>
          <p:cNvCxnSpPr>
            <a:cxnSpLocks/>
            <a:endCxn id="47" idx="2"/>
          </p:cNvCxnSpPr>
          <p:nvPr/>
        </p:nvCxnSpPr>
        <p:spPr>
          <a:xfrm rot="5400000" flipH="1" flipV="1">
            <a:off x="3522817" y="2759242"/>
            <a:ext cx="418802" cy="31578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AC22C0-5D32-4F1B-8620-6CD2E72ABD53}"/>
              </a:ext>
            </a:extLst>
          </p:cNvPr>
          <p:cNvSpPr/>
          <p:nvPr/>
        </p:nvSpPr>
        <p:spPr>
          <a:xfrm>
            <a:off x="4654881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090907-2AAD-492F-8FCC-4F8A57F4C367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5967403" y="2547775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A837C3-A193-46F2-8AD0-D8243EF5C9C3}"/>
              </a:ext>
            </a:extLst>
          </p:cNvPr>
          <p:cNvCxnSpPr>
            <a:cxnSpLocks/>
          </p:cNvCxnSpPr>
          <p:nvPr/>
        </p:nvCxnSpPr>
        <p:spPr>
          <a:xfrm flipV="1">
            <a:off x="5303149" y="172584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41348F-1822-4B41-BDE9-669FAB07068A}"/>
              </a:ext>
            </a:extLst>
          </p:cNvPr>
          <p:cNvSpPr/>
          <p:nvPr/>
        </p:nvSpPr>
        <p:spPr>
          <a:xfrm>
            <a:off x="4379231" y="141565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72AD29-577D-40C6-BE21-06559700A2D4}"/>
              </a:ext>
            </a:extLst>
          </p:cNvPr>
          <p:cNvSpPr/>
          <p:nvPr/>
        </p:nvSpPr>
        <p:spPr>
          <a:xfrm>
            <a:off x="4654881" y="3609456"/>
            <a:ext cx="1312522" cy="519309"/>
          </a:xfrm>
          <a:prstGeom prst="rect">
            <a:avLst/>
          </a:prstGeom>
          <a:solidFill>
            <a:srgbClr val="AEEB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8F10AC0-B1FD-4558-A8C2-130D50FDA533}"/>
              </a:ext>
            </a:extLst>
          </p:cNvPr>
          <p:cNvCxnSpPr>
            <a:cxnSpLocks/>
            <a:stCxn id="47" idx="0"/>
            <a:endCxn id="38" idx="2"/>
          </p:cNvCxnSpPr>
          <p:nvPr/>
        </p:nvCxnSpPr>
        <p:spPr>
          <a:xfrm flipV="1">
            <a:off x="5311142" y="3167160"/>
            <a:ext cx="0" cy="442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2E1FB5-CA62-4606-B6C1-E06238A4B187}"/>
              </a:ext>
            </a:extLst>
          </p:cNvPr>
          <p:cNvCxnSpPr>
            <a:cxnSpLocks/>
            <a:stCxn id="69" idx="1"/>
            <a:endCxn id="47" idx="3"/>
          </p:cNvCxnSpPr>
          <p:nvPr/>
        </p:nvCxnSpPr>
        <p:spPr>
          <a:xfrm flipH="1">
            <a:off x="5967403" y="2547775"/>
            <a:ext cx="271849" cy="1321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825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5EF7D3-703D-492C-8A34-D3EAC0C3C517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91CDDC-E12D-4431-B589-AE408E40D62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B04A6A-41FD-4418-9DCE-C6A6B45908A1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C0C7F6-10F3-4F52-8FB4-2545055A62E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347E87-8EC3-4575-B536-891888992E0E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95D0FD-668F-4391-9434-E41B964CD10F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681194-5D59-4C49-B41A-E10F298A8175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AE6E789-4717-4EE5-84BA-CD5B7C46FBCC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B85483-2D43-4E38-AE72-5698CE385440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E89659-28ED-4E17-AD3D-63F06CDAC8C7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78A3C61-3189-44DB-BE21-B5778F524583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158345B-DFF0-418F-B778-B3CDC74C5F45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8E71A01-F80B-403C-B95D-7D2ED654C5C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46FAD1-A126-47B7-A185-3839543F2E5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B768EC-A57E-4D69-8C2C-6DD06BDEF47A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036BF8B-6F96-4FB2-A164-C9F34DF1E7EC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76575D-8565-4E8A-B15B-B3B4410EF5F6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29FC60-63FD-4134-ABCA-7E44D35CFC87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F667BE-54A5-4395-82D6-8C0204442E9B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B5F5F2-7940-405B-9AD3-6561C9D2937B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00E88E-58F9-4A0C-ADE1-D5861A0FEECE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AC22C0-5D32-4F1B-8620-6CD2E72ABD53}"/>
              </a:ext>
            </a:extLst>
          </p:cNvPr>
          <p:cNvSpPr/>
          <p:nvPr/>
        </p:nvSpPr>
        <p:spPr>
          <a:xfrm>
            <a:off x="4654881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090907-2AAD-492F-8FCC-4F8A57F4C367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5967403" y="2547775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A837C3-A193-46F2-8AD0-D8243EF5C9C3}"/>
              </a:ext>
            </a:extLst>
          </p:cNvPr>
          <p:cNvCxnSpPr>
            <a:cxnSpLocks/>
          </p:cNvCxnSpPr>
          <p:nvPr/>
        </p:nvCxnSpPr>
        <p:spPr>
          <a:xfrm flipV="1">
            <a:off x="5303149" y="172584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41348F-1822-4B41-BDE9-669FAB07068A}"/>
              </a:ext>
            </a:extLst>
          </p:cNvPr>
          <p:cNvSpPr/>
          <p:nvPr/>
        </p:nvSpPr>
        <p:spPr>
          <a:xfrm>
            <a:off x="4379231" y="141565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2E1FB5-CA62-4606-B6C1-E06238A4B187}"/>
              </a:ext>
            </a:extLst>
          </p:cNvPr>
          <p:cNvCxnSpPr>
            <a:cxnSpLocks/>
            <a:stCxn id="38" idx="1"/>
            <a:endCxn id="59" idx="3"/>
          </p:cNvCxnSpPr>
          <p:nvPr/>
        </p:nvCxnSpPr>
        <p:spPr>
          <a:xfrm flipH="1">
            <a:off x="4391416" y="2547775"/>
            <a:ext cx="263465" cy="1325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C1F3900-0FA0-4B38-9CA6-0B281831D458}"/>
              </a:ext>
            </a:extLst>
          </p:cNvPr>
          <p:cNvCxnSpPr>
            <a:cxnSpLocks/>
            <a:endCxn id="59" idx="2"/>
          </p:cNvCxnSpPr>
          <p:nvPr/>
        </p:nvCxnSpPr>
        <p:spPr>
          <a:xfrm rot="16200000" flipV="1">
            <a:off x="5111318" y="2756447"/>
            <a:ext cx="414345" cy="31666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47A1488-E204-4F44-9DB8-7222FFB79950}"/>
              </a:ext>
            </a:extLst>
          </p:cNvPr>
          <p:cNvCxnSpPr>
            <a:cxnSpLocks/>
            <a:endCxn id="59" idx="2"/>
          </p:cNvCxnSpPr>
          <p:nvPr/>
        </p:nvCxnSpPr>
        <p:spPr>
          <a:xfrm rot="16200000" flipV="1">
            <a:off x="4321229" y="3546536"/>
            <a:ext cx="414345" cy="15864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D58E46E-34D6-435A-893F-587702696871}"/>
              </a:ext>
            </a:extLst>
          </p:cNvPr>
          <p:cNvCxnSpPr>
            <a:cxnSpLocks/>
            <a:endCxn id="59" idx="2"/>
          </p:cNvCxnSpPr>
          <p:nvPr/>
        </p:nvCxnSpPr>
        <p:spPr>
          <a:xfrm rot="16200000" flipV="1">
            <a:off x="3531139" y="4336626"/>
            <a:ext cx="414345" cy="63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A2D09E9-0EDE-4C1D-A634-B815D7BA3A3F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2736745" y="3549158"/>
            <a:ext cx="414958" cy="1581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B5F270-B4AF-44C5-90F1-1D9F5883BEE0}"/>
              </a:ext>
            </a:extLst>
          </p:cNvPr>
          <p:cNvSpPr/>
          <p:nvPr/>
        </p:nvSpPr>
        <p:spPr>
          <a:xfrm>
            <a:off x="3078894" y="192695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956BDDB-E083-4129-B6B6-4FB6A94F545A}"/>
              </a:ext>
            </a:extLst>
          </p:cNvPr>
          <p:cNvCxnSpPr>
            <a:cxnSpLocks/>
          </p:cNvCxnSpPr>
          <p:nvPr/>
        </p:nvCxnSpPr>
        <p:spPr>
          <a:xfrm flipV="1">
            <a:off x="3727162" y="1724405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0D0CC7B-924D-4876-9974-2A8FBB3389D9}"/>
              </a:ext>
            </a:extLst>
          </p:cNvPr>
          <p:cNvSpPr/>
          <p:nvPr/>
        </p:nvSpPr>
        <p:spPr>
          <a:xfrm>
            <a:off x="2803244" y="1414214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1D421D4-4F1C-4AA9-A944-0BDFD86D42B8}"/>
              </a:ext>
            </a:extLst>
          </p:cNvPr>
          <p:cNvSpPr/>
          <p:nvPr/>
        </p:nvSpPr>
        <p:spPr>
          <a:xfrm>
            <a:off x="3078894" y="3613300"/>
            <a:ext cx="1312522" cy="5193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D91AE3B-2988-4B1C-A6C8-7932CD21E3FA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3735155" y="3165722"/>
            <a:ext cx="0" cy="447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1CF7F17-5D03-486F-A898-480AA80D1EEB}"/>
              </a:ext>
            </a:extLst>
          </p:cNvPr>
          <p:cNvCxnSpPr>
            <a:cxnSpLocks/>
          </p:cNvCxnSpPr>
          <p:nvPr/>
        </p:nvCxnSpPr>
        <p:spPr>
          <a:xfrm flipH="1">
            <a:off x="4391417" y="2547775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99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2933" y="1775037"/>
            <a:ext cx="773952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RNN &amp; LSTM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Machine Translation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Attention Model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Case Study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539552" y="548680"/>
            <a:ext cx="8784976" cy="5040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Times New Roman" pitchFamily="18" charset="0"/>
              </a:defRPr>
            </a:lvl1pPr>
          </a:lstStyle>
          <a:p>
            <a:r>
              <a:rPr lang="en-US" altLang="ko-KR" sz="3200" dirty="0"/>
              <a:t>Contents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420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1086996"/>
            <a:ext cx="77395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Attention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Attention Model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5EF7D3-703D-492C-8A34-D3EAC0C3C517}"/>
              </a:ext>
            </a:extLst>
          </p:cNvPr>
          <p:cNvSpPr/>
          <p:nvPr/>
        </p:nvSpPr>
        <p:spPr>
          <a:xfrm>
            <a:off x="1221382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91CDDC-E12D-4431-B589-AE408E40D621}"/>
              </a:ext>
            </a:extLst>
          </p:cNvPr>
          <p:cNvSpPr/>
          <p:nvPr/>
        </p:nvSpPr>
        <p:spPr>
          <a:xfrm>
            <a:off x="1497033" y="4547567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B04A6A-41FD-4418-9DCE-C6A6B45908A1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153294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C0C7F6-10F3-4F52-8FB4-2545055A62E9}"/>
              </a:ext>
            </a:extLst>
          </p:cNvPr>
          <p:cNvSpPr/>
          <p:nvPr/>
        </p:nvSpPr>
        <p:spPr>
          <a:xfrm>
            <a:off x="3085206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347E87-8EC3-4575-B536-891888992E0E}"/>
              </a:ext>
            </a:extLst>
          </p:cNvPr>
          <p:cNvSpPr/>
          <p:nvPr/>
        </p:nvSpPr>
        <p:spPr>
          <a:xfrm>
            <a:off x="4665385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95D0FD-668F-4391-9434-E41B964CD10F}"/>
              </a:ext>
            </a:extLst>
          </p:cNvPr>
          <p:cNvSpPr/>
          <p:nvPr/>
        </p:nvSpPr>
        <p:spPr>
          <a:xfrm>
            <a:off x="6245564" y="454695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681194-5D59-4C49-B41A-E10F298A8175}"/>
              </a:ext>
            </a:extLst>
          </p:cNvPr>
          <p:cNvSpPr/>
          <p:nvPr/>
        </p:nvSpPr>
        <p:spPr>
          <a:xfrm>
            <a:off x="2797369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AE6E789-4717-4EE5-84BA-CD5B7C46FBCC}"/>
              </a:ext>
            </a:extLst>
          </p:cNvPr>
          <p:cNvCxnSpPr>
            <a:cxnSpLocks/>
          </p:cNvCxnSpPr>
          <p:nvPr/>
        </p:nvCxnSpPr>
        <p:spPr>
          <a:xfrm flipV="1">
            <a:off x="3729281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B85483-2D43-4E38-AE72-5698CE385440}"/>
              </a:ext>
            </a:extLst>
          </p:cNvPr>
          <p:cNvSpPr/>
          <p:nvPr/>
        </p:nvSpPr>
        <p:spPr>
          <a:xfrm>
            <a:off x="4373357" y="622105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EE89659-28ED-4E17-AD3D-63F06CDAC8C7}"/>
              </a:ext>
            </a:extLst>
          </p:cNvPr>
          <p:cNvCxnSpPr>
            <a:cxnSpLocks/>
          </p:cNvCxnSpPr>
          <p:nvPr/>
        </p:nvCxnSpPr>
        <p:spPr>
          <a:xfrm flipV="1">
            <a:off x="5305269" y="5786337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78A3C61-3189-44DB-BE21-B5778F524583}"/>
              </a:ext>
            </a:extLst>
          </p:cNvPr>
          <p:cNvSpPr/>
          <p:nvPr/>
        </p:nvSpPr>
        <p:spPr>
          <a:xfrm>
            <a:off x="5969944" y="622802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158345B-DFF0-418F-B778-B3CDC74C5F45}"/>
              </a:ext>
            </a:extLst>
          </p:cNvPr>
          <p:cNvCxnSpPr>
            <a:cxnSpLocks/>
          </p:cNvCxnSpPr>
          <p:nvPr/>
        </p:nvCxnSpPr>
        <p:spPr>
          <a:xfrm flipV="1">
            <a:off x="6901856" y="5793301"/>
            <a:ext cx="0" cy="44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8E71A01-F80B-403C-B95D-7D2ED654C5C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09555" y="5166339"/>
            <a:ext cx="275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46FAD1-A126-47B7-A185-3839543F2E5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397728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B768EC-A57E-4D69-8C2C-6DD06BDEF47A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5977907" y="5166339"/>
            <a:ext cx="267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036BF8B-6F96-4FB2-A164-C9F34DF1E7EC}"/>
              </a:ext>
            </a:extLst>
          </p:cNvPr>
          <p:cNvSpPr/>
          <p:nvPr/>
        </p:nvSpPr>
        <p:spPr>
          <a:xfrm>
            <a:off x="6239252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76575D-8565-4E8A-B15B-B3B4410EF5F6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6895513" y="1733420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F29FC60-63FD-4134-ABCA-7E44D35CFC87}"/>
              </a:ext>
            </a:extLst>
          </p:cNvPr>
          <p:cNvSpPr/>
          <p:nvPr/>
        </p:nvSpPr>
        <p:spPr>
          <a:xfrm>
            <a:off x="5971595" y="1423229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Machine</a:t>
            </a:r>
            <a:endParaRPr lang="ko-KR" altLang="en-US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F667BE-54A5-4395-82D6-8C0204442E9B}"/>
              </a:ext>
            </a:extLst>
          </p:cNvPr>
          <p:cNvCxnSpPr>
            <a:cxnSpLocks/>
          </p:cNvCxnSpPr>
          <p:nvPr/>
        </p:nvCxnSpPr>
        <p:spPr>
          <a:xfrm flipH="1">
            <a:off x="5977907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B5F5F2-7940-405B-9AD3-6561C9D2937B}"/>
              </a:ext>
            </a:extLst>
          </p:cNvPr>
          <p:cNvCxnSpPr>
            <a:cxnSpLocks/>
          </p:cNvCxnSpPr>
          <p:nvPr/>
        </p:nvCxnSpPr>
        <p:spPr>
          <a:xfrm flipH="1">
            <a:off x="4393512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00E88E-58F9-4A0C-ADE1-D5861A0FEECE}"/>
              </a:ext>
            </a:extLst>
          </p:cNvPr>
          <p:cNvCxnSpPr>
            <a:cxnSpLocks/>
          </p:cNvCxnSpPr>
          <p:nvPr/>
        </p:nvCxnSpPr>
        <p:spPr>
          <a:xfrm flipH="1">
            <a:off x="2797369" y="5318739"/>
            <a:ext cx="259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AC22C0-5D32-4F1B-8620-6CD2E72ABD53}"/>
              </a:ext>
            </a:extLst>
          </p:cNvPr>
          <p:cNvSpPr/>
          <p:nvPr/>
        </p:nvSpPr>
        <p:spPr>
          <a:xfrm>
            <a:off x="4654881" y="1928390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090907-2AAD-492F-8FCC-4F8A57F4C367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5967403" y="2547775"/>
            <a:ext cx="271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A837C3-A193-46F2-8AD0-D8243EF5C9C3}"/>
              </a:ext>
            </a:extLst>
          </p:cNvPr>
          <p:cNvCxnSpPr>
            <a:cxnSpLocks/>
          </p:cNvCxnSpPr>
          <p:nvPr/>
        </p:nvCxnSpPr>
        <p:spPr>
          <a:xfrm flipV="1">
            <a:off x="5303149" y="1725843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41348F-1822-4B41-BDE9-669FAB07068A}"/>
              </a:ext>
            </a:extLst>
          </p:cNvPr>
          <p:cNvSpPr/>
          <p:nvPr/>
        </p:nvSpPr>
        <p:spPr>
          <a:xfrm>
            <a:off x="4379231" y="1415652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Learning</a:t>
            </a:r>
            <a:endParaRPr lang="ko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2E1FB5-CA62-4606-B6C1-E06238A4B187}"/>
              </a:ext>
            </a:extLst>
          </p:cNvPr>
          <p:cNvCxnSpPr>
            <a:cxnSpLocks/>
            <a:stCxn id="56" idx="1"/>
            <a:endCxn id="82" idx="3"/>
          </p:cNvCxnSpPr>
          <p:nvPr/>
        </p:nvCxnSpPr>
        <p:spPr>
          <a:xfrm flipH="1">
            <a:off x="2807436" y="2546337"/>
            <a:ext cx="271458" cy="1322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B5F270-B4AF-44C5-90F1-1D9F5883BEE0}"/>
              </a:ext>
            </a:extLst>
          </p:cNvPr>
          <p:cNvSpPr/>
          <p:nvPr/>
        </p:nvSpPr>
        <p:spPr>
          <a:xfrm>
            <a:off x="3078894" y="1926952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956BDDB-E083-4129-B6B6-4FB6A94F545A}"/>
              </a:ext>
            </a:extLst>
          </p:cNvPr>
          <p:cNvCxnSpPr>
            <a:cxnSpLocks/>
          </p:cNvCxnSpPr>
          <p:nvPr/>
        </p:nvCxnSpPr>
        <p:spPr>
          <a:xfrm flipV="1">
            <a:off x="3727162" y="1724405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0D0CC7B-924D-4876-9974-2A8FBB3389D9}"/>
              </a:ext>
            </a:extLst>
          </p:cNvPr>
          <p:cNvSpPr/>
          <p:nvPr/>
        </p:nvSpPr>
        <p:spPr>
          <a:xfrm>
            <a:off x="2803244" y="1414214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is</a:t>
            </a:r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1CF7F17-5D03-486F-A898-480AA80D1EEB}"/>
              </a:ext>
            </a:extLst>
          </p:cNvPr>
          <p:cNvCxnSpPr>
            <a:cxnSpLocks/>
          </p:cNvCxnSpPr>
          <p:nvPr/>
        </p:nvCxnSpPr>
        <p:spPr>
          <a:xfrm flipH="1">
            <a:off x="4391417" y="2547775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1615081-278E-46E4-982A-ABFC513269FC}"/>
              </a:ext>
            </a:extLst>
          </p:cNvPr>
          <p:cNvSpPr/>
          <p:nvPr/>
        </p:nvSpPr>
        <p:spPr>
          <a:xfrm>
            <a:off x="1494914" y="1925514"/>
            <a:ext cx="1312522" cy="1238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E6E1220-3B2D-4AB3-BF5C-9A791D56A0FE}"/>
              </a:ext>
            </a:extLst>
          </p:cNvPr>
          <p:cNvCxnSpPr>
            <a:cxnSpLocks/>
          </p:cNvCxnSpPr>
          <p:nvPr/>
        </p:nvCxnSpPr>
        <p:spPr>
          <a:xfrm flipV="1">
            <a:off x="2143182" y="1722967"/>
            <a:ext cx="0" cy="19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A190E3-7923-4166-B921-467BDEF47E4C}"/>
              </a:ext>
            </a:extLst>
          </p:cNvPr>
          <p:cNvSpPr/>
          <p:nvPr/>
        </p:nvSpPr>
        <p:spPr>
          <a:xfrm>
            <a:off x="1219264" y="1412776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Fun</a:t>
            </a:r>
            <a:endParaRPr lang="ko-KR" altLang="en-US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2044D46-10DE-48EA-A2C6-3776280E7A98}"/>
              </a:ext>
            </a:extLst>
          </p:cNvPr>
          <p:cNvCxnSpPr>
            <a:cxnSpLocks/>
          </p:cNvCxnSpPr>
          <p:nvPr/>
        </p:nvCxnSpPr>
        <p:spPr>
          <a:xfrm flipH="1">
            <a:off x="2807437" y="2546337"/>
            <a:ext cx="26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DAEF4C-E017-4C39-909C-E47828C30DE2}"/>
              </a:ext>
            </a:extLst>
          </p:cNvPr>
          <p:cNvSpPr/>
          <p:nvPr/>
        </p:nvSpPr>
        <p:spPr>
          <a:xfrm>
            <a:off x="1494914" y="3609456"/>
            <a:ext cx="1312522" cy="519309"/>
          </a:xfrm>
          <a:prstGeom prst="rect">
            <a:avLst/>
          </a:prstGeom>
          <a:solidFill>
            <a:srgbClr val="9BFF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Weighted Sum</a:t>
            </a:r>
            <a:endParaRPr lang="ko-KR" altLang="en-US" sz="160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82B33EF-DBA6-4E42-B3AC-EE6A266ED30E}"/>
              </a:ext>
            </a:extLst>
          </p:cNvPr>
          <p:cNvCxnSpPr>
            <a:cxnSpLocks/>
            <a:endCxn id="82" idx="2"/>
          </p:cNvCxnSpPr>
          <p:nvPr/>
        </p:nvCxnSpPr>
        <p:spPr>
          <a:xfrm rot="16200000" flipV="1">
            <a:off x="4317406" y="1962535"/>
            <a:ext cx="418189" cy="47506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8C27703C-0235-448C-ADDF-276310B9ADE1}"/>
              </a:ext>
            </a:extLst>
          </p:cNvPr>
          <p:cNvCxnSpPr>
            <a:cxnSpLocks/>
            <a:endCxn id="82" idx="2"/>
          </p:cNvCxnSpPr>
          <p:nvPr/>
        </p:nvCxnSpPr>
        <p:spPr>
          <a:xfrm rot="16200000" flipV="1">
            <a:off x="3527317" y="2752624"/>
            <a:ext cx="418189" cy="31704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FEF009E-503A-47AA-988E-B5A60AED1746}"/>
              </a:ext>
            </a:extLst>
          </p:cNvPr>
          <p:cNvCxnSpPr>
            <a:cxnSpLocks/>
            <a:endCxn id="82" idx="2"/>
          </p:cNvCxnSpPr>
          <p:nvPr/>
        </p:nvCxnSpPr>
        <p:spPr>
          <a:xfrm rot="16200000" flipV="1">
            <a:off x="2737227" y="3542714"/>
            <a:ext cx="418189" cy="15902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D931DA89-BD59-4D6B-A506-1F8730085281}"/>
              </a:ext>
            </a:extLst>
          </p:cNvPr>
          <p:cNvCxnSpPr>
            <a:cxnSpLocks/>
            <a:endCxn id="82" idx="2"/>
          </p:cNvCxnSpPr>
          <p:nvPr/>
        </p:nvCxnSpPr>
        <p:spPr>
          <a:xfrm rot="16200000" flipV="1">
            <a:off x="1942834" y="4337106"/>
            <a:ext cx="418802" cy="2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5AE9205-242C-40D0-9DAE-6BF9800DA028}"/>
              </a:ext>
            </a:extLst>
          </p:cNvPr>
          <p:cNvCxnSpPr>
            <a:cxnSpLocks/>
            <a:stCxn id="82" idx="0"/>
            <a:endCxn id="78" idx="2"/>
          </p:cNvCxnSpPr>
          <p:nvPr/>
        </p:nvCxnSpPr>
        <p:spPr>
          <a:xfrm flipV="1">
            <a:off x="2151175" y="3164284"/>
            <a:ext cx="0" cy="445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7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90269" y="1157245"/>
            <a:ext cx="773952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err="1"/>
              <a:t>RnnSearch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Cho, et al, “Neural Machine Translation by Jointly Learning to Align and Translate”, ICLR 2015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1028" name="Picture 4" descr="trad_atten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304419"/>
            <a:ext cx="3888432" cy="39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45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90269" y="1157245"/>
            <a:ext cx="773952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err="1"/>
              <a:t>RnnSearch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Decoder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36" y="2132856"/>
            <a:ext cx="6340120" cy="39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90269" y="1157245"/>
            <a:ext cx="773952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err="1"/>
              <a:t>RnnSearch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Attention model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89044"/>
            <a:ext cx="7240093" cy="39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90269" y="1157245"/>
            <a:ext cx="773952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err="1"/>
              <a:t>RnnSearch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Illustration of the attention parameter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51" y="2435989"/>
            <a:ext cx="3696118" cy="3312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51" y="3174566"/>
            <a:ext cx="4207107" cy="20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4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726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History of Image Captioning with RNN</a:t>
            </a:r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/>
              <a:t>CNN+RNN image Captioning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[1] Deep Visual-Semantic Alignments for Generating Image Descriptions, CVPR 2015, </a:t>
            </a:r>
            <a:r>
              <a:rPr lang="en-US" altLang="ko-KR" sz="1400" dirty="0" err="1"/>
              <a:t>Karpathy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/>
              <a:t>CNN+LSTM Image Captioning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[2] Show and Tell: A Neural Image Caption Generator, CVPR 2015, </a:t>
            </a:r>
            <a:r>
              <a:rPr lang="en-US" altLang="ko-KR" sz="1400" dirty="0" err="1"/>
              <a:t>Vinyals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/>
              <a:t>CNN + LSTM + Attention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Show, Attend and Tell: Neural Image Caption Generation with Visual Attention, ICML 2015, Xu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89523"/>
            <a:ext cx="3127451" cy="20477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2" y="4189523"/>
            <a:ext cx="4309384" cy="19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11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Image Captioning + Attention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Pooling</a:t>
            </a:r>
            <a:r>
              <a:rPr lang="ko-KR" altLang="en-US" sz="1400" dirty="0"/>
              <a:t>된 </a:t>
            </a:r>
            <a:r>
              <a:rPr lang="en-US" altLang="ko-KR" sz="1400" dirty="0"/>
              <a:t>CNN feature</a:t>
            </a:r>
            <a:r>
              <a:rPr lang="ko-KR" altLang="en-US" sz="1400" dirty="0"/>
              <a:t>를 생성하여 문장으로 변환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660733" cy="3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0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93506"/>
            <a:ext cx="4896544" cy="460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4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726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Encoder : CNN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VGGnet</a:t>
            </a:r>
            <a:r>
              <a:rPr lang="en-US" altLang="ko-KR" sz="1400" dirty="0"/>
              <a:t> pre-training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Image :</a:t>
            </a:r>
          </a:p>
          <a:p>
            <a:pPr lvl="1"/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Decoder : LSTM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Caption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49" y="2406040"/>
            <a:ext cx="2436772" cy="3748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96" y="3531918"/>
            <a:ext cx="1954734" cy="247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10" y="4623189"/>
            <a:ext cx="7712316" cy="12111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4009422"/>
            <a:ext cx="38195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7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6478" y="1124744"/>
            <a:ext cx="773952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</a:p>
          <a:p>
            <a:pPr lvl="1"/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Decoder : LSTM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2"/>
            <a:endParaRPr lang="en-US" altLang="ko-KR" sz="1400" dirty="0"/>
          </a:p>
          <a:p>
            <a:pPr lvl="1"/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32" y="2132856"/>
            <a:ext cx="4176464" cy="1435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298" y="3272196"/>
            <a:ext cx="4113367" cy="30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RNN &amp; LSTM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43FB37-FC2D-40B0-9E80-DCD2D53E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774253" cy="273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C37937-C4CE-4407-8CF8-652FA80779F0}"/>
                  </a:ext>
                </a:extLst>
              </p:cNvPr>
              <p:cNvSpPr txBox="1"/>
              <p:nvPr/>
            </p:nvSpPr>
            <p:spPr>
              <a:xfrm>
                <a:off x="323528" y="4221088"/>
                <a:ext cx="874876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𝐦𝐞𝐦𝐨𝐫𝐲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en-US" altLang="ko-KR" sz="2400" b="0" dirty="0"/>
              </a:p>
              <a:p>
                <a:pPr algn="ctr"/>
                <a:r>
                  <a:rPr lang="en-US" altLang="ko-KR" sz="2400" dirty="0"/>
                  <a:t>U, V, W</a:t>
                </a:r>
                <a:r>
                  <a:rPr lang="ko-KR" altLang="en-US" sz="2400" dirty="0"/>
                  <a:t>가 모든 시간</a:t>
                </a:r>
                <a:r>
                  <a:rPr lang="en-US" altLang="ko-KR" sz="2400" dirty="0"/>
                  <a:t> step</a:t>
                </a:r>
                <a:r>
                  <a:rPr lang="ko-KR" altLang="en-US" sz="2400" dirty="0"/>
                  <a:t>에서 공유됨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C37937-C4CE-4407-8CF8-652FA8077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21088"/>
                <a:ext cx="8748765" cy="1938992"/>
              </a:xfrm>
              <a:prstGeom prst="rect">
                <a:avLst/>
              </a:prstGeom>
              <a:blipFill>
                <a:blip r:embed="rId3"/>
                <a:stretch>
                  <a:fillRect b="-59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3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98" y="1628800"/>
            <a:ext cx="7203306" cy="45535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6478" y="1124744"/>
            <a:ext cx="773952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Attention model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767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6478" y="1124744"/>
            <a:ext cx="773952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</a:p>
          <a:p>
            <a:pPr lvl="1"/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Soft Attention </a:t>
            </a:r>
            <a:r>
              <a:rPr lang="en-US" altLang="ko-KR" sz="1400" dirty="0"/>
              <a:t>model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88" y="2039683"/>
            <a:ext cx="2042864" cy="129351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12980" y="3546027"/>
            <a:ext cx="8027288" cy="2942308"/>
            <a:chOff x="712980" y="3546027"/>
            <a:chExt cx="8027288" cy="29423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8C08C8-89C8-4A63-8279-B14A2E4BAEAC}"/>
                </a:ext>
              </a:extLst>
            </p:cNvPr>
            <p:cNvSpPr/>
            <p:nvPr/>
          </p:nvSpPr>
          <p:spPr>
            <a:xfrm>
              <a:off x="1598822" y="3600558"/>
              <a:ext cx="6296604" cy="22681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0450B907-3836-4D9D-9D43-C63285909449}"/>
                    </a:ext>
                  </a:extLst>
                </p:cNvPr>
                <p:cNvSpPr/>
                <p:nvPr/>
              </p:nvSpPr>
              <p:spPr>
                <a:xfrm>
                  <a:off x="712980" y="5211315"/>
                  <a:ext cx="449114" cy="3645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0450B907-3836-4D9D-9D43-C63285909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0" y="5211315"/>
                  <a:ext cx="449114" cy="364523"/>
                </a:xfrm>
                <a:prstGeom prst="rect">
                  <a:avLst/>
                </a:prstGeom>
                <a:blipFill>
                  <a:blip r:embed="rId3"/>
                  <a:stretch>
                    <a:fillRect l="-175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연결선: 꺾임 8">
              <a:extLst>
                <a:ext uri="{FF2B5EF4-FFF2-40B4-BE49-F238E27FC236}">
                  <a16:creationId xmlns:a16="http://schemas.microsoft.com/office/drawing/2014/main" id="{254F3F26-1049-4275-A04B-8AF1589BDA6A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1162094" y="5136264"/>
              <a:ext cx="785282" cy="257313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EF5D4B-7161-43BB-8DB0-E0B143F100AD}"/>
                </a:ext>
              </a:extLst>
            </p:cNvPr>
            <p:cNvSpPr/>
            <p:nvPr/>
          </p:nvSpPr>
          <p:spPr>
            <a:xfrm>
              <a:off x="1659905" y="4934276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F5133A-283E-4D11-AA68-044F5C58C9C4}"/>
                </a:ext>
              </a:extLst>
            </p:cNvPr>
            <p:cNvSpPr/>
            <p:nvPr/>
          </p:nvSpPr>
          <p:spPr>
            <a:xfrm>
              <a:off x="2326970" y="4934981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AF1742-B11E-4584-81AF-3A670ECF641A}"/>
                </a:ext>
              </a:extLst>
            </p:cNvPr>
            <p:cNvSpPr/>
            <p:nvPr/>
          </p:nvSpPr>
          <p:spPr>
            <a:xfrm>
              <a:off x="2983631" y="4934981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57AB11-F776-4ED5-A09A-60534E9E2B25}"/>
                </a:ext>
              </a:extLst>
            </p:cNvPr>
            <p:cNvSpPr/>
            <p:nvPr/>
          </p:nvSpPr>
          <p:spPr>
            <a:xfrm>
              <a:off x="3648740" y="4933514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9" name="연결선: 꺾임 33">
              <a:extLst>
                <a:ext uri="{FF2B5EF4-FFF2-40B4-BE49-F238E27FC236}">
                  <a16:creationId xmlns:a16="http://schemas.microsoft.com/office/drawing/2014/main" id="{40E58725-BCDB-43A4-9156-3CAE2137DA5F}"/>
                </a:ext>
              </a:extLst>
            </p:cNvPr>
            <p:cNvCxnSpPr>
              <a:cxnSpLocks/>
              <a:stCxn id="13" idx="3"/>
              <a:endCxn id="16" idx="2"/>
            </p:cNvCxnSpPr>
            <p:nvPr/>
          </p:nvCxnSpPr>
          <p:spPr>
            <a:xfrm flipV="1">
              <a:off x="1162094" y="5136969"/>
              <a:ext cx="1452347" cy="25660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연결선: 꺾임 35">
              <a:extLst>
                <a:ext uri="{FF2B5EF4-FFF2-40B4-BE49-F238E27FC236}">
                  <a16:creationId xmlns:a16="http://schemas.microsoft.com/office/drawing/2014/main" id="{08791030-568B-4A82-B287-B06155D4ED32}"/>
                </a:ext>
              </a:extLst>
            </p:cNvPr>
            <p:cNvCxnSpPr>
              <a:cxnSpLocks/>
              <a:stCxn id="13" idx="3"/>
              <a:endCxn id="17" idx="2"/>
            </p:cNvCxnSpPr>
            <p:nvPr/>
          </p:nvCxnSpPr>
          <p:spPr>
            <a:xfrm flipV="1">
              <a:off x="1162094" y="5136969"/>
              <a:ext cx="2109008" cy="25660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연결선: 꺾임 37">
              <a:extLst>
                <a:ext uri="{FF2B5EF4-FFF2-40B4-BE49-F238E27FC236}">
                  <a16:creationId xmlns:a16="http://schemas.microsoft.com/office/drawing/2014/main" id="{D812D718-E69D-408E-B338-9D4E232BC573}"/>
                </a:ext>
              </a:extLst>
            </p:cNvPr>
            <p:cNvCxnSpPr>
              <a:cxnSpLocks/>
              <a:stCxn id="13" idx="3"/>
              <a:endCxn id="18" idx="2"/>
            </p:cNvCxnSpPr>
            <p:nvPr/>
          </p:nvCxnSpPr>
          <p:spPr>
            <a:xfrm flipV="1">
              <a:off x="1162094" y="5135502"/>
              <a:ext cx="2774117" cy="25807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6A1FA92-CA58-4804-84ED-589CABF6FF5A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3936210" y="472740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95C91C-00A3-49EE-A2F9-33C5BCEE51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1102" y="4727405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C1BF3AA-70FC-4D49-A94B-55D21DECE5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440" y="4734649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8C7F71C-40C3-4639-B1D9-8926E4D82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7374" y="4727405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1726061" y="4417867"/>
                  <a:ext cx="466476" cy="27699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6061" y="4417867"/>
                  <a:ext cx="46647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D24F514-1700-498C-BFA7-36EE278F7D0E}"/>
                    </a:ext>
                  </a:extLst>
                </p:cNvPr>
                <p:cNvSpPr/>
                <p:nvPr/>
              </p:nvSpPr>
              <p:spPr>
                <a:xfrm>
                  <a:off x="3084134" y="4423977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D24F514-1700-498C-BFA7-36EE278F7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134" y="4423977"/>
                  <a:ext cx="449114" cy="3243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BBA77F0-3A8A-41C6-ACA6-43C463B679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5788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FC672F4-FE4D-47CA-999C-259BB5F020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0680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E829199-61D7-4AAD-8395-7153C040B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018" y="4258669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DA63088-E89C-4CB0-A3DE-E08A7F38B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953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4A44381-F41A-43A3-BE65-E6E0AFF9E3A4}"/>
                </a:ext>
              </a:extLst>
            </p:cNvPr>
            <p:cNvSpPr/>
            <p:nvPr/>
          </p:nvSpPr>
          <p:spPr>
            <a:xfrm>
              <a:off x="1700685" y="4047456"/>
              <a:ext cx="2522996" cy="20974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Softmax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E942C32-8C37-4437-A848-F0CC7CCCA6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5788" y="3837794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B547904-2035-4C5B-A07C-4FB11A611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0680" y="3837793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70F3693-C03D-42A3-866D-F21B21EEB4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018" y="3845037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E5A55F3-7EAA-4CB5-B644-CE293262C5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953" y="3837793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1B8A4241-136E-4EF7-B489-02D34DAEC663}"/>
                    </a:ext>
                  </a:extLst>
                </p:cNvPr>
                <p:cNvSpPr/>
                <p:nvPr/>
              </p:nvSpPr>
              <p:spPr>
                <a:xfrm>
                  <a:off x="1780961" y="3548379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1B8A4241-136E-4EF7-B489-02D34DAEC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961" y="3548379"/>
                  <a:ext cx="44911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2EB1A9B1-11F5-4D94-89D2-B92FB65DAE68}"/>
                    </a:ext>
                  </a:extLst>
                </p:cNvPr>
                <p:cNvSpPr/>
                <p:nvPr/>
              </p:nvSpPr>
              <p:spPr>
                <a:xfrm>
                  <a:off x="2437622" y="3547637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2EB1A9B1-11F5-4D94-89D2-B92FB65DAE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622" y="3547637"/>
                  <a:ext cx="449114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DF601AB4-ECCE-48B4-9283-BD82B55801CE}"/>
                    </a:ext>
                  </a:extLst>
                </p:cNvPr>
                <p:cNvSpPr/>
                <p:nvPr/>
              </p:nvSpPr>
              <p:spPr>
                <a:xfrm>
                  <a:off x="3765011" y="3546027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𝑡𝐿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DF601AB4-ECCE-48B4-9283-BD82B55801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011" y="3546027"/>
                  <a:ext cx="449114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3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CCEAB1E-FFA9-4A70-8A0B-F4ECD926EA9F}"/>
                    </a:ext>
                  </a:extLst>
                </p:cNvPr>
                <p:cNvSpPr/>
                <p:nvPr/>
              </p:nvSpPr>
              <p:spPr>
                <a:xfrm>
                  <a:off x="3083039" y="3571816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CCEAB1E-FFA9-4A70-8A0B-F4ECD926E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039" y="3571816"/>
                  <a:ext cx="449114" cy="3243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19AAEA6-D46B-40FA-8BBF-7EE6B85A8D6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2098448" y="5135504"/>
              <a:ext cx="1545166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EC78C33-E22D-4687-A5F4-8AA9124E114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H="1" flipV="1">
              <a:off x="2780445" y="5135503"/>
              <a:ext cx="1508096" cy="1014278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C768531-F5FA-4567-9616-802BE5EF19D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3419141" y="5135504"/>
              <a:ext cx="1600554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4E96A04-06BB-4AF7-BE05-7121D9B53A05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4076243" y="5135504"/>
              <a:ext cx="1609275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5B9F90F3-A558-4A10-8F18-1BC769DC337D}"/>
                    </a:ext>
                  </a:extLst>
                </p:cNvPr>
                <p:cNvSpPr/>
                <p:nvPr/>
              </p:nvSpPr>
              <p:spPr>
                <a:xfrm>
                  <a:off x="3419057" y="6149780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5B9F90F3-A558-4A10-8F18-1BC769DC3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057" y="6149780"/>
                  <a:ext cx="44911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22A5C89-BCDF-423D-A91D-9D3277B1FEDF}"/>
                    </a:ext>
                  </a:extLst>
                </p:cNvPr>
                <p:cNvSpPr/>
                <p:nvPr/>
              </p:nvSpPr>
              <p:spPr>
                <a:xfrm>
                  <a:off x="4063984" y="6149781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22A5C89-BCDF-423D-A91D-9D3277B1F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84" y="6149781"/>
                  <a:ext cx="44911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DC7B34A-4FD6-4CA5-A64B-C154CFDCC2F3}"/>
                    </a:ext>
                  </a:extLst>
                </p:cNvPr>
                <p:cNvSpPr/>
                <p:nvPr/>
              </p:nvSpPr>
              <p:spPr>
                <a:xfrm>
                  <a:off x="4795138" y="6149781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DC7B34A-4FD6-4CA5-A64B-C154CFDCC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138" y="6149781"/>
                  <a:ext cx="449114" cy="3243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4D44BF8-D55E-4DFB-9AF8-2B67B337F2EB}"/>
                    </a:ext>
                  </a:extLst>
                </p:cNvPr>
                <p:cNvSpPr/>
                <p:nvPr/>
              </p:nvSpPr>
              <p:spPr>
                <a:xfrm>
                  <a:off x="5460960" y="6149781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4D44BF8-D55E-4DFB-9AF8-2B67B337F2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60" y="6149781"/>
                  <a:ext cx="449114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595A171-67D7-400F-B7FA-99A1AA7C3A5C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3643614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46111DAB-240E-4542-A547-1A120F406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800" y="5139622"/>
              <a:ext cx="1533701" cy="100915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D0E446F-67C3-4051-84CF-A04421185EAF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5019695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EE1AA3D-DE5D-4C42-98CA-92168BF1A4F4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V="1">
              <a:off x="5685517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16DBC6B-0D0C-46BC-8117-892CBD51D0A1}"/>
                    </a:ext>
                  </a:extLst>
                </p:cNvPr>
                <p:cNvSpPr/>
                <p:nvPr/>
              </p:nvSpPr>
              <p:spPr>
                <a:xfrm>
                  <a:off x="4945158" y="4279814"/>
                  <a:ext cx="2609274" cy="8536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16DBC6B-0D0C-46BC-8117-892CBD51D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158" y="4279814"/>
                  <a:ext cx="2609274" cy="8536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6BC5919-4DEA-4B1D-8D41-B9087A3D38CE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4135053" y="3784927"/>
              <a:ext cx="810105" cy="921703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2D62BDB-365D-4DDF-9476-489EE163B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4432" y="4734649"/>
              <a:ext cx="587261" cy="1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11C8EBFC-BAED-4714-B955-378E884B7EA9}"/>
                    </a:ext>
                  </a:extLst>
                </p:cNvPr>
                <p:cNvSpPr/>
                <p:nvPr/>
              </p:nvSpPr>
              <p:spPr>
                <a:xfrm>
                  <a:off x="8291154" y="4542507"/>
                  <a:ext cx="449114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11C8EBFC-BAED-4714-B955-378E884B7E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154" y="4542507"/>
                  <a:ext cx="449114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3030" r="-21622" b="-30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2401371" y="4424180"/>
                  <a:ext cx="466476" cy="27699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371" y="4424180"/>
                  <a:ext cx="466476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3711130" y="4446367"/>
                  <a:ext cx="466476" cy="27699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𝑡𝐿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130" y="4446367"/>
                  <a:ext cx="466476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9874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32" y="1985448"/>
            <a:ext cx="6812769" cy="28837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6478" y="1124744"/>
            <a:ext cx="773952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Show attend and tell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Result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49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Nam et al. “Dual Attention Networks for Multimodal Reasoning and Matching“, CVPR 2017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9" y="2494167"/>
            <a:ext cx="4009694" cy="3684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42" y="2753154"/>
            <a:ext cx="3417652" cy="2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0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Attention Mechanisms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Visual Attention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32" y="2705225"/>
            <a:ext cx="2106298" cy="243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38" y="2206444"/>
            <a:ext cx="3388339" cy="1231282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712980" y="3546027"/>
            <a:ext cx="8027288" cy="2942308"/>
            <a:chOff x="712980" y="3546027"/>
            <a:chExt cx="8027288" cy="29423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8C08C8-89C8-4A63-8279-B14A2E4BAEAC}"/>
                </a:ext>
              </a:extLst>
            </p:cNvPr>
            <p:cNvSpPr/>
            <p:nvPr/>
          </p:nvSpPr>
          <p:spPr>
            <a:xfrm>
              <a:off x="1598822" y="3600558"/>
              <a:ext cx="6296604" cy="22681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450B907-3836-4D9D-9D43-C63285909449}"/>
                    </a:ext>
                  </a:extLst>
                </p:cNvPr>
                <p:cNvSpPr/>
                <p:nvPr/>
              </p:nvSpPr>
              <p:spPr>
                <a:xfrm>
                  <a:off x="712980" y="5211315"/>
                  <a:ext cx="449114" cy="3429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450B907-3836-4D9D-9D43-C63285909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0" y="5211315"/>
                  <a:ext cx="449114" cy="342979"/>
                </a:xfrm>
                <a:prstGeom prst="rect">
                  <a:avLst/>
                </a:prstGeom>
                <a:blipFill>
                  <a:blip r:embed="rId4"/>
                  <a:stretch>
                    <a:fillRect l="-21622" r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연결선: 꺾임 8">
              <a:extLst>
                <a:ext uri="{FF2B5EF4-FFF2-40B4-BE49-F238E27FC236}">
                  <a16:creationId xmlns:a16="http://schemas.microsoft.com/office/drawing/2014/main" id="{254F3F26-1049-4275-A04B-8AF1589BDA6A}"/>
                </a:ext>
              </a:extLst>
            </p:cNvPr>
            <p:cNvCxnSpPr>
              <a:cxnSpLocks/>
              <a:stCxn id="12" idx="3"/>
              <a:endCxn id="14" idx="2"/>
            </p:cNvCxnSpPr>
            <p:nvPr/>
          </p:nvCxnSpPr>
          <p:spPr>
            <a:xfrm flipV="1">
              <a:off x="1162094" y="5136265"/>
              <a:ext cx="785282" cy="23265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EF5D4B-7161-43BB-8DB0-E0B143F100AD}"/>
                </a:ext>
              </a:extLst>
            </p:cNvPr>
            <p:cNvSpPr/>
            <p:nvPr/>
          </p:nvSpPr>
          <p:spPr>
            <a:xfrm>
              <a:off x="1659905" y="4934276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F5133A-283E-4D11-AA68-044F5C58C9C4}"/>
                </a:ext>
              </a:extLst>
            </p:cNvPr>
            <p:cNvSpPr/>
            <p:nvPr/>
          </p:nvSpPr>
          <p:spPr>
            <a:xfrm>
              <a:off x="2326970" y="4934981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AF1742-B11E-4584-81AF-3A670ECF641A}"/>
                </a:ext>
              </a:extLst>
            </p:cNvPr>
            <p:cNvSpPr/>
            <p:nvPr/>
          </p:nvSpPr>
          <p:spPr>
            <a:xfrm>
              <a:off x="2983631" y="4934981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57AB11-F776-4ED5-A09A-60534E9E2B25}"/>
                </a:ext>
              </a:extLst>
            </p:cNvPr>
            <p:cNvSpPr/>
            <p:nvPr/>
          </p:nvSpPr>
          <p:spPr>
            <a:xfrm>
              <a:off x="3648740" y="4933514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8" name="연결선: 꺾임 33">
              <a:extLst>
                <a:ext uri="{FF2B5EF4-FFF2-40B4-BE49-F238E27FC236}">
                  <a16:creationId xmlns:a16="http://schemas.microsoft.com/office/drawing/2014/main" id="{40E58725-BCDB-43A4-9156-3CAE2137DA5F}"/>
                </a:ext>
              </a:extLst>
            </p:cNvPr>
            <p:cNvCxnSpPr>
              <a:cxnSpLocks/>
              <a:stCxn id="12" idx="3"/>
              <a:endCxn id="15" idx="2"/>
            </p:cNvCxnSpPr>
            <p:nvPr/>
          </p:nvCxnSpPr>
          <p:spPr>
            <a:xfrm flipV="1">
              <a:off x="1162094" y="5136970"/>
              <a:ext cx="1452347" cy="23195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연결선: 꺾임 35">
              <a:extLst>
                <a:ext uri="{FF2B5EF4-FFF2-40B4-BE49-F238E27FC236}">
                  <a16:creationId xmlns:a16="http://schemas.microsoft.com/office/drawing/2014/main" id="{08791030-568B-4A82-B287-B06155D4ED32}"/>
                </a:ext>
              </a:extLst>
            </p:cNvPr>
            <p:cNvCxnSpPr>
              <a:cxnSpLocks/>
              <a:stCxn id="12" idx="3"/>
              <a:endCxn id="16" idx="2"/>
            </p:cNvCxnSpPr>
            <p:nvPr/>
          </p:nvCxnSpPr>
          <p:spPr>
            <a:xfrm flipV="1">
              <a:off x="1162094" y="5136970"/>
              <a:ext cx="2109008" cy="23195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연결선: 꺾임 37">
              <a:extLst>
                <a:ext uri="{FF2B5EF4-FFF2-40B4-BE49-F238E27FC236}">
                  <a16:creationId xmlns:a16="http://schemas.microsoft.com/office/drawing/2014/main" id="{D812D718-E69D-408E-B338-9D4E232BC573}"/>
                </a:ext>
              </a:extLst>
            </p:cNvPr>
            <p:cNvCxnSpPr>
              <a:cxnSpLocks/>
              <a:stCxn id="12" idx="3"/>
              <a:endCxn id="17" idx="2"/>
            </p:cNvCxnSpPr>
            <p:nvPr/>
          </p:nvCxnSpPr>
          <p:spPr>
            <a:xfrm flipV="1">
              <a:off x="1162094" y="5135503"/>
              <a:ext cx="2774117" cy="23341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6A1FA92-CA58-4804-84ED-589CABF6FF5A}"/>
                </a:ext>
              </a:extLst>
            </p:cNvPr>
            <p:cNvCxnSpPr>
              <a:cxnSpLocks/>
              <a:stCxn id="17" idx="0"/>
              <a:endCxn id="21" idx="2"/>
            </p:cNvCxnSpPr>
            <p:nvPr/>
          </p:nvCxnSpPr>
          <p:spPr>
            <a:xfrm flipH="1" flipV="1">
              <a:off x="3936210" y="472740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95C91C-00A3-49EE-A2F9-33C5BCEE51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1102" y="4727405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C1BF3AA-70FC-4D49-A94B-55D21DECE5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440" y="4734649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8C7F71C-40C3-4639-B1D9-8926E4D82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7374" y="4727405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1726061" y="4417867"/>
                  <a:ext cx="466476" cy="338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6061" y="4417867"/>
                  <a:ext cx="466476" cy="3381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D24F514-1700-498C-BFA7-36EE278F7D0E}"/>
                    </a:ext>
                  </a:extLst>
                </p:cNvPr>
                <p:cNvSpPr/>
                <p:nvPr/>
              </p:nvSpPr>
              <p:spPr>
                <a:xfrm>
                  <a:off x="3084134" y="4423977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D24F514-1700-498C-BFA7-36EE278F7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134" y="4423977"/>
                  <a:ext cx="449114" cy="324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BBA77F0-3A8A-41C6-ACA6-43C463B679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5788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FC672F4-FE4D-47CA-999C-259BB5F020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0680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E829199-61D7-4AAD-8395-7153C040B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018" y="4258669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DA63088-E89C-4CB0-A3DE-E08A7F38B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953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A44381-F41A-43A3-BE65-E6E0AFF9E3A4}"/>
                </a:ext>
              </a:extLst>
            </p:cNvPr>
            <p:cNvSpPr/>
            <p:nvPr/>
          </p:nvSpPr>
          <p:spPr>
            <a:xfrm>
              <a:off x="1700685" y="4047456"/>
              <a:ext cx="2522996" cy="20974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Softmax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E942C32-8C37-4437-A848-F0CC7CCCA6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5788" y="3837794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B547904-2035-4C5B-A07C-4FB11A611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0680" y="3837793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70F3693-C03D-42A3-866D-F21B21EEB4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018" y="3845037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E5A55F3-7EAA-4CB5-B644-CE293262C5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953" y="3837793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B8A4241-136E-4EF7-B489-02D34DAEC663}"/>
                    </a:ext>
                  </a:extLst>
                </p:cNvPr>
                <p:cNvSpPr/>
                <p:nvPr/>
              </p:nvSpPr>
              <p:spPr>
                <a:xfrm>
                  <a:off x="1780961" y="3548379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B8A4241-136E-4EF7-B489-02D34DAEC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961" y="3548379"/>
                  <a:ext cx="449114" cy="324365"/>
                </a:xfrm>
                <a:prstGeom prst="rect">
                  <a:avLst/>
                </a:prstGeom>
                <a:blipFill>
                  <a:blip r:embed="rId7"/>
                  <a:stretch>
                    <a:fillRect b="-566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EB1A9B1-11F5-4D94-89D2-B92FB65DAE68}"/>
                    </a:ext>
                  </a:extLst>
                </p:cNvPr>
                <p:cNvSpPr/>
                <p:nvPr/>
              </p:nvSpPr>
              <p:spPr>
                <a:xfrm>
                  <a:off x="2437622" y="3547637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EB1A9B1-11F5-4D94-89D2-B92FB65DAE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622" y="3547637"/>
                  <a:ext cx="449114" cy="324365"/>
                </a:xfrm>
                <a:prstGeom prst="rect">
                  <a:avLst/>
                </a:prstGeom>
                <a:blipFill>
                  <a:blip r:embed="rId8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F601AB4-ECCE-48B4-9283-BD82B55801CE}"/>
                    </a:ext>
                  </a:extLst>
                </p:cNvPr>
                <p:cNvSpPr/>
                <p:nvPr/>
              </p:nvSpPr>
              <p:spPr>
                <a:xfrm>
                  <a:off x="3765011" y="3546027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F601AB4-ECCE-48B4-9283-BD82B55801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011" y="3546027"/>
                  <a:ext cx="449114" cy="324365"/>
                </a:xfrm>
                <a:prstGeom prst="rect">
                  <a:avLst/>
                </a:prstGeom>
                <a:blipFill>
                  <a:blip r:embed="rId9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CCEAB1E-FFA9-4A70-8A0B-F4ECD926EA9F}"/>
                    </a:ext>
                  </a:extLst>
                </p:cNvPr>
                <p:cNvSpPr/>
                <p:nvPr/>
              </p:nvSpPr>
              <p:spPr>
                <a:xfrm>
                  <a:off x="3083039" y="3571816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CCEAB1E-FFA9-4A70-8A0B-F4ECD926E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039" y="3571816"/>
                  <a:ext cx="449114" cy="3243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19AAEA6-D46B-40FA-8BBF-7EE6B85A8D69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H="1" flipV="1">
              <a:off x="2098448" y="5135504"/>
              <a:ext cx="1545166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EC78C33-E22D-4687-A5F4-8AA9124E114F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2780445" y="5135503"/>
              <a:ext cx="1508096" cy="1014278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C768531-F5FA-4567-9616-802BE5EF19DD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3419141" y="5135504"/>
              <a:ext cx="1600554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4E96A04-06BB-4AF7-BE05-7121D9B53A0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4076243" y="5135504"/>
              <a:ext cx="1609275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B9F90F3-A558-4A10-8F18-1BC769DC337D}"/>
                    </a:ext>
                  </a:extLst>
                </p:cNvPr>
                <p:cNvSpPr/>
                <p:nvPr/>
              </p:nvSpPr>
              <p:spPr>
                <a:xfrm>
                  <a:off x="3419057" y="6149780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B9F90F3-A558-4A10-8F18-1BC769DC3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057" y="6149780"/>
                  <a:ext cx="44911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22A5C89-BCDF-423D-A91D-9D3277B1FEDF}"/>
                    </a:ext>
                  </a:extLst>
                </p:cNvPr>
                <p:cNvSpPr/>
                <p:nvPr/>
              </p:nvSpPr>
              <p:spPr>
                <a:xfrm>
                  <a:off x="4063984" y="6149781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22A5C89-BCDF-423D-A91D-9D3277B1F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84" y="6149781"/>
                  <a:ext cx="44911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0DC7B34A-4FD6-4CA5-A64B-C154CFDCC2F3}"/>
                    </a:ext>
                  </a:extLst>
                </p:cNvPr>
                <p:cNvSpPr/>
                <p:nvPr/>
              </p:nvSpPr>
              <p:spPr>
                <a:xfrm>
                  <a:off x="4795138" y="6149781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0DC7B34A-4FD6-4CA5-A64B-C154CFDCC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138" y="6149781"/>
                  <a:ext cx="449114" cy="3243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4D44BF8-D55E-4DFB-9AF8-2B67B337F2EB}"/>
                    </a:ext>
                  </a:extLst>
                </p:cNvPr>
                <p:cNvSpPr/>
                <p:nvPr/>
              </p:nvSpPr>
              <p:spPr>
                <a:xfrm>
                  <a:off x="5460960" y="6149781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4D44BF8-D55E-4DFB-9AF8-2B67B337F2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60" y="6149781"/>
                  <a:ext cx="4491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595A171-67D7-400F-B7FA-99A1AA7C3A5C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3643614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6111DAB-240E-4542-A547-1A120F406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800" y="5139622"/>
              <a:ext cx="1533701" cy="100915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D0E446F-67C3-4051-84CF-A04421185EAF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V="1">
              <a:off x="5019695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EE1AA3D-DE5D-4C42-98CA-92168BF1A4F4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5685517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16DBC6B-0D0C-46BC-8117-892CBD51D0A1}"/>
                    </a:ext>
                  </a:extLst>
                </p:cNvPr>
                <p:cNvSpPr/>
                <p:nvPr/>
              </p:nvSpPr>
              <p:spPr>
                <a:xfrm>
                  <a:off x="4945158" y="4279814"/>
                  <a:ext cx="2609274" cy="8536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16DBC6B-0D0C-46BC-8117-892CBD51D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158" y="4279814"/>
                  <a:ext cx="2609274" cy="8536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6BC5919-4DEA-4B1D-8D41-B9087A3D38CE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4135053" y="3784927"/>
              <a:ext cx="810105" cy="921703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2D62BDB-365D-4DDF-9476-489EE163B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4432" y="4734649"/>
              <a:ext cx="587261" cy="1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11C8EBFC-BAED-4714-B955-378E884B7EA9}"/>
                    </a:ext>
                  </a:extLst>
                </p:cNvPr>
                <p:cNvSpPr/>
                <p:nvPr/>
              </p:nvSpPr>
              <p:spPr>
                <a:xfrm>
                  <a:off x="8291154" y="4542507"/>
                  <a:ext cx="449114" cy="42646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11C8EBFC-BAED-4714-B955-378E884B7E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154" y="4542507"/>
                  <a:ext cx="449114" cy="426463"/>
                </a:xfrm>
                <a:prstGeom prst="rect">
                  <a:avLst/>
                </a:prstGeom>
                <a:blipFill>
                  <a:blip r:embed="rId16"/>
                  <a:stretch>
                    <a:fillRect l="-21622" r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2401371" y="4424180"/>
                  <a:ext cx="466476" cy="338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 2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371" y="4424180"/>
                  <a:ext cx="466476" cy="33816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3711130" y="4446367"/>
                  <a:ext cx="466476" cy="338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130" y="4446367"/>
                  <a:ext cx="466476" cy="33816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오른쪽 화살표 61"/>
          <p:cNvSpPr/>
          <p:nvPr/>
        </p:nvSpPr>
        <p:spPr>
          <a:xfrm>
            <a:off x="4236496" y="2762159"/>
            <a:ext cx="251564" cy="12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61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직사각형 151"/>
          <p:cNvSpPr/>
          <p:nvPr/>
        </p:nvSpPr>
        <p:spPr>
          <a:xfrm>
            <a:off x="683568" y="1268760"/>
            <a:ext cx="773952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Attention Mechanisms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Texture </a:t>
            </a:r>
            <a:r>
              <a:rPr lang="en-US" altLang="ko-KR" sz="1400" dirty="0"/>
              <a:t>Attention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40" y="2728065"/>
            <a:ext cx="2054813" cy="2322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24" y="2339346"/>
            <a:ext cx="3316493" cy="106568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712980" y="3546027"/>
            <a:ext cx="8027288" cy="2942308"/>
            <a:chOff x="712980" y="3546027"/>
            <a:chExt cx="8027288" cy="294230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D8C08C8-89C8-4A63-8279-B14A2E4BAEAC}"/>
                </a:ext>
              </a:extLst>
            </p:cNvPr>
            <p:cNvSpPr/>
            <p:nvPr/>
          </p:nvSpPr>
          <p:spPr>
            <a:xfrm>
              <a:off x="1598822" y="3600558"/>
              <a:ext cx="6296604" cy="22681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450B907-3836-4D9D-9D43-C63285909449}"/>
                    </a:ext>
                  </a:extLst>
                </p:cNvPr>
                <p:cNvSpPr/>
                <p:nvPr/>
              </p:nvSpPr>
              <p:spPr>
                <a:xfrm>
                  <a:off x="712980" y="5211315"/>
                  <a:ext cx="449114" cy="3429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450B907-3836-4D9D-9D43-C63285909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0" y="5211315"/>
                  <a:ext cx="449114" cy="342979"/>
                </a:xfrm>
                <a:prstGeom prst="rect">
                  <a:avLst/>
                </a:prstGeom>
                <a:blipFill>
                  <a:blip r:embed="rId4"/>
                  <a:stretch>
                    <a:fillRect l="-21622" r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연결선: 꺾임 8">
              <a:extLst>
                <a:ext uri="{FF2B5EF4-FFF2-40B4-BE49-F238E27FC236}">
                  <a16:creationId xmlns:a16="http://schemas.microsoft.com/office/drawing/2014/main" id="{254F3F26-1049-4275-A04B-8AF1589BDA6A}"/>
                </a:ext>
              </a:extLst>
            </p:cNvPr>
            <p:cNvCxnSpPr>
              <a:cxnSpLocks/>
              <a:stCxn id="106" idx="3"/>
              <a:endCxn id="108" idx="2"/>
            </p:cNvCxnSpPr>
            <p:nvPr/>
          </p:nvCxnSpPr>
          <p:spPr>
            <a:xfrm flipV="1">
              <a:off x="1162094" y="5136265"/>
              <a:ext cx="785282" cy="23265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4EF5D4B-7161-43BB-8DB0-E0B143F100AD}"/>
                </a:ext>
              </a:extLst>
            </p:cNvPr>
            <p:cNvSpPr/>
            <p:nvPr/>
          </p:nvSpPr>
          <p:spPr>
            <a:xfrm>
              <a:off x="1659905" y="4934276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5F5133A-283E-4D11-AA68-044F5C58C9C4}"/>
                </a:ext>
              </a:extLst>
            </p:cNvPr>
            <p:cNvSpPr/>
            <p:nvPr/>
          </p:nvSpPr>
          <p:spPr>
            <a:xfrm>
              <a:off x="2326970" y="4934981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0AF1742-B11E-4584-81AF-3A670ECF641A}"/>
                </a:ext>
              </a:extLst>
            </p:cNvPr>
            <p:cNvSpPr/>
            <p:nvPr/>
          </p:nvSpPr>
          <p:spPr>
            <a:xfrm>
              <a:off x="2983631" y="4934981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757AB11-F776-4ED5-A09A-60534E9E2B25}"/>
                </a:ext>
              </a:extLst>
            </p:cNvPr>
            <p:cNvSpPr/>
            <p:nvPr/>
          </p:nvSpPr>
          <p:spPr>
            <a:xfrm>
              <a:off x="3648740" y="4933514"/>
              <a:ext cx="574941" cy="20198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12" name="연결선: 꺾임 33">
              <a:extLst>
                <a:ext uri="{FF2B5EF4-FFF2-40B4-BE49-F238E27FC236}">
                  <a16:creationId xmlns:a16="http://schemas.microsoft.com/office/drawing/2014/main" id="{40E58725-BCDB-43A4-9156-3CAE2137DA5F}"/>
                </a:ext>
              </a:extLst>
            </p:cNvPr>
            <p:cNvCxnSpPr>
              <a:cxnSpLocks/>
              <a:stCxn id="106" idx="3"/>
              <a:endCxn id="109" idx="2"/>
            </p:cNvCxnSpPr>
            <p:nvPr/>
          </p:nvCxnSpPr>
          <p:spPr>
            <a:xfrm flipV="1">
              <a:off x="1162094" y="5136970"/>
              <a:ext cx="1452347" cy="23195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연결선: 꺾임 35">
              <a:extLst>
                <a:ext uri="{FF2B5EF4-FFF2-40B4-BE49-F238E27FC236}">
                  <a16:creationId xmlns:a16="http://schemas.microsoft.com/office/drawing/2014/main" id="{08791030-568B-4A82-B287-B06155D4ED32}"/>
                </a:ext>
              </a:extLst>
            </p:cNvPr>
            <p:cNvCxnSpPr>
              <a:cxnSpLocks/>
              <a:stCxn id="106" idx="3"/>
              <a:endCxn id="110" idx="2"/>
            </p:cNvCxnSpPr>
            <p:nvPr/>
          </p:nvCxnSpPr>
          <p:spPr>
            <a:xfrm flipV="1">
              <a:off x="1162094" y="5136970"/>
              <a:ext cx="2109008" cy="23195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4" name="연결선: 꺾임 37">
              <a:extLst>
                <a:ext uri="{FF2B5EF4-FFF2-40B4-BE49-F238E27FC236}">
                  <a16:creationId xmlns:a16="http://schemas.microsoft.com/office/drawing/2014/main" id="{D812D718-E69D-408E-B338-9D4E232BC573}"/>
                </a:ext>
              </a:extLst>
            </p:cNvPr>
            <p:cNvCxnSpPr>
              <a:cxnSpLocks/>
              <a:stCxn id="106" idx="3"/>
              <a:endCxn id="111" idx="2"/>
            </p:cNvCxnSpPr>
            <p:nvPr/>
          </p:nvCxnSpPr>
          <p:spPr>
            <a:xfrm flipV="1">
              <a:off x="1162094" y="5135503"/>
              <a:ext cx="2774117" cy="23341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46A1FA92-CA58-4804-84ED-589CABF6FF5A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H="1" flipV="1">
              <a:off x="3936210" y="472740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695C91C-00A3-49EE-A2F9-33C5BCEE51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1102" y="4727405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C1BF3AA-70FC-4D49-A94B-55D21DECE5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440" y="4734649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8C7F71C-40C3-4639-B1D9-8926E4D82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7374" y="4727405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1726061" y="4417867"/>
                  <a:ext cx="466476" cy="338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6061" y="4417867"/>
                  <a:ext cx="466476" cy="3381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AD24F514-1700-498C-BFA7-36EE278F7D0E}"/>
                    </a:ext>
                  </a:extLst>
                </p:cNvPr>
                <p:cNvSpPr/>
                <p:nvPr/>
              </p:nvSpPr>
              <p:spPr>
                <a:xfrm>
                  <a:off x="3084134" y="4423977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AD24F514-1700-498C-BFA7-36EE278F7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134" y="4423977"/>
                  <a:ext cx="449114" cy="3243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5BBA77F0-3A8A-41C6-ACA6-43C463B679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5788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0FC672F4-FE4D-47CA-999C-259BB5F020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0680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E829199-61D7-4AAD-8395-7153C040B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018" y="4258669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FDA63088-E89C-4CB0-A3DE-E08A7F38B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953" y="4251426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4A44381-F41A-43A3-BE65-E6E0AFF9E3A4}"/>
                </a:ext>
              </a:extLst>
            </p:cNvPr>
            <p:cNvSpPr/>
            <p:nvPr/>
          </p:nvSpPr>
          <p:spPr>
            <a:xfrm>
              <a:off x="1700685" y="4047456"/>
              <a:ext cx="2522996" cy="20974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Softmax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8E942C32-8C37-4437-A848-F0CC7CCCA6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5788" y="3837794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FB547904-2035-4C5B-A07C-4FB11A611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0680" y="3837793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070F3693-C03D-42A3-866D-F21B21EEB4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4018" y="3845037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4E5A55F3-7EAA-4CB5-B644-CE293262C5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953" y="3837793"/>
              <a:ext cx="1" cy="206108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B8A4241-136E-4EF7-B489-02D34DAEC663}"/>
                    </a:ext>
                  </a:extLst>
                </p:cNvPr>
                <p:cNvSpPr/>
                <p:nvPr/>
              </p:nvSpPr>
              <p:spPr>
                <a:xfrm>
                  <a:off x="1780961" y="3548379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B8A4241-136E-4EF7-B489-02D34DAEC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961" y="3548379"/>
                  <a:ext cx="449114" cy="324365"/>
                </a:xfrm>
                <a:prstGeom prst="rect">
                  <a:avLst/>
                </a:prstGeom>
                <a:blipFill>
                  <a:blip r:embed="rId7"/>
                  <a:stretch>
                    <a:fillRect b="-566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2EB1A9B1-11F5-4D94-89D2-B92FB65DAE68}"/>
                    </a:ext>
                  </a:extLst>
                </p:cNvPr>
                <p:cNvSpPr/>
                <p:nvPr/>
              </p:nvSpPr>
              <p:spPr>
                <a:xfrm>
                  <a:off x="2437622" y="3547637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2EB1A9B1-11F5-4D94-89D2-B92FB65DAE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622" y="3547637"/>
                  <a:ext cx="449114" cy="324365"/>
                </a:xfrm>
                <a:prstGeom prst="rect">
                  <a:avLst/>
                </a:prstGeom>
                <a:blipFill>
                  <a:blip r:embed="rId8"/>
                  <a:stretch>
                    <a:fillRect b="-37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DF601AB4-ECCE-48B4-9283-BD82B55801CE}"/>
                    </a:ext>
                  </a:extLst>
                </p:cNvPr>
                <p:cNvSpPr/>
                <p:nvPr/>
              </p:nvSpPr>
              <p:spPr>
                <a:xfrm>
                  <a:off x="3765011" y="3546027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DF601AB4-ECCE-48B4-9283-BD82B55801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011" y="3546027"/>
                  <a:ext cx="449114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4CCEAB1E-FFA9-4A70-8A0B-F4ECD926EA9F}"/>
                    </a:ext>
                  </a:extLst>
                </p:cNvPr>
                <p:cNvSpPr/>
                <p:nvPr/>
              </p:nvSpPr>
              <p:spPr>
                <a:xfrm>
                  <a:off x="3083039" y="3571816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4CCEAB1E-FFA9-4A70-8A0B-F4ECD926E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039" y="3571816"/>
                  <a:ext cx="449114" cy="3243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19AAEA6-D46B-40FA-8BBF-7EE6B85A8D69}"/>
                </a:ext>
              </a:extLst>
            </p:cNvPr>
            <p:cNvCxnSpPr>
              <a:cxnSpLocks/>
              <a:stCxn id="138" idx="0"/>
            </p:cNvCxnSpPr>
            <p:nvPr/>
          </p:nvCxnSpPr>
          <p:spPr>
            <a:xfrm flipH="1" flipV="1">
              <a:off x="2098448" y="5135504"/>
              <a:ext cx="1545166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BEC78C33-E22D-4687-A5F4-8AA9124E114F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H="1" flipV="1">
              <a:off x="2780445" y="5135503"/>
              <a:ext cx="1508096" cy="1014278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BC768531-F5FA-4567-9616-802BE5EF19DD}"/>
                </a:ext>
              </a:extLst>
            </p:cNvPr>
            <p:cNvCxnSpPr>
              <a:cxnSpLocks/>
              <a:stCxn id="140" idx="0"/>
            </p:cNvCxnSpPr>
            <p:nvPr/>
          </p:nvCxnSpPr>
          <p:spPr>
            <a:xfrm flipH="1" flipV="1">
              <a:off x="3419141" y="5135504"/>
              <a:ext cx="1600554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F4E96A04-06BB-4AF7-BE05-7121D9B53A05}"/>
                </a:ext>
              </a:extLst>
            </p:cNvPr>
            <p:cNvCxnSpPr>
              <a:cxnSpLocks/>
              <a:stCxn id="141" idx="0"/>
            </p:cNvCxnSpPr>
            <p:nvPr/>
          </p:nvCxnSpPr>
          <p:spPr>
            <a:xfrm flipH="1" flipV="1">
              <a:off x="4076243" y="5135504"/>
              <a:ext cx="1609275" cy="101427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5B9F90F3-A558-4A10-8F18-1BC769DC337D}"/>
                    </a:ext>
                  </a:extLst>
                </p:cNvPr>
                <p:cNvSpPr/>
                <p:nvPr/>
              </p:nvSpPr>
              <p:spPr>
                <a:xfrm>
                  <a:off x="3419057" y="6149780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5B9F90F3-A558-4A10-8F18-1BC769DC3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057" y="6149780"/>
                  <a:ext cx="44911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922A5C89-BCDF-423D-A91D-9D3277B1FEDF}"/>
                    </a:ext>
                  </a:extLst>
                </p:cNvPr>
                <p:cNvSpPr/>
                <p:nvPr/>
              </p:nvSpPr>
              <p:spPr>
                <a:xfrm>
                  <a:off x="4063984" y="6149781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922A5C89-BCDF-423D-A91D-9D3277B1F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84" y="6149781"/>
                  <a:ext cx="44911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0DC7B34A-4FD6-4CA5-A64B-C154CFDCC2F3}"/>
                    </a:ext>
                  </a:extLst>
                </p:cNvPr>
                <p:cNvSpPr/>
                <p:nvPr/>
              </p:nvSpPr>
              <p:spPr>
                <a:xfrm>
                  <a:off x="4795138" y="6149781"/>
                  <a:ext cx="449114" cy="3243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0DC7B34A-4FD6-4CA5-A64B-C154CFDCC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138" y="6149781"/>
                  <a:ext cx="449114" cy="3243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E4D44BF8-D55E-4DFB-9AF8-2B67B337F2EB}"/>
                    </a:ext>
                  </a:extLst>
                </p:cNvPr>
                <p:cNvSpPr/>
                <p:nvPr/>
              </p:nvSpPr>
              <p:spPr>
                <a:xfrm>
                  <a:off x="5460960" y="6149781"/>
                  <a:ext cx="44911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E4D44BF8-D55E-4DFB-9AF8-2B67B337F2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60" y="6149781"/>
                  <a:ext cx="4491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F595A171-67D7-400F-B7FA-99A1AA7C3A5C}"/>
                </a:ext>
              </a:extLst>
            </p:cNvPr>
            <p:cNvCxnSpPr>
              <a:cxnSpLocks/>
              <a:stCxn id="138" idx="0"/>
            </p:cNvCxnSpPr>
            <p:nvPr/>
          </p:nvCxnSpPr>
          <p:spPr>
            <a:xfrm flipV="1">
              <a:off x="3643614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6111DAB-240E-4542-A547-1A120F406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800" y="5139622"/>
              <a:ext cx="1533701" cy="100915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D0E446F-67C3-4051-84CF-A04421185EAF}"/>
                </a:ext>
              </a:extLst>
            </p:cNvPr>
            <p:cNvCxnSpPr>
              <a:cxnSpLocks/>
              <a:stCxn id="140" idx="0"/>
            </p:cNvCxnSpPr>
            <p:nvPr/>
          </p:nvCxnSpPr>
          <p:spPr>
            <a:xfrm flipV="1">
              <a:off x="5019695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3EE1AA3D-DE5D-4C42-98CA-92168BF1A4F4}"/>
                </a:ext>
              </a:extLst>
            </p:cNvPr>
            <p:cNvCxnSpPr>
              <a:cxnSpLocks/>
              <a:stCxn id="141" idx="0"/>
            </p:cNvCxnSpPr>
            <p:nvPr/>
          </p:nvCxnSpPr>
          <p:spPr>
            <a:xfrm flipV="1">
              <a:off x="5685517" y="5139623"/>
              <a:ext cx="1545959" cy="10101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016DBC6B-0D0C-46BC-8117-892CBD51D0A1}"/>
                    </a:ext>
                  </a:extLst>
                </p:cNvPr>
                <p:cNvSpPr/>
                <p:nvPr/>
              </p:nvSpPr>
              <p:spPr>
                <a:xfrm>
                  <a:off x="4945158" y="4279814"/>
                  <a:ext cx="2609274" cy="8536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016DBC6B-0D0C-46BC-8117-892CBD51D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158" y="4279814"/>
                  <a:ext cx="2609274" cy="8536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76BC5919-4DEA-4B1D-8D41-B9087A3D38CE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>
              <a:off x="4135053" y="3784927"/>
              <a:ext cx="810105" cy="921703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2D62BDB-365D-4DDF-9476-489EE163B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4432" y="4734649"/>
              <a:ext cx="587261" cy="1"/>
            </a:xfrm>
            <a:prstGeom prst="straightConnector1">
              <a:avLst/>
            </a:prstGeom>
            <a:ln>
              <a:solidFill>
                <a:srgbClr val="10360C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11C8EBFC-BAED-4714-B955-378E884B7EA9}"/>
                    </a:ext>
                  </a:extLst>
                </p:cNvPr>
                <p:cNvSpPr/>
                <p:nvPr/>
              </p:nvSpPr>
              <p:spPr>
                <a:xfrm>
                  <a:off x="8291154" y="4542507"/>
                  <a:ext cx="449114" cy="42646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11C8EBFC-BAED-4714-B955-378E884B7E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154" y="4542507"/>
                  <a:ext cx="449114" cy="426463"/>
                </a:xfrm>
                <a:prstGeom prst="rect">
                  <a:avLst/>
                </a:prstGeom>
                <a:blipFill>
                  <a:blip r:embed="rId16"/>
                  <a:stretch>
                    <a:fillRect l="-22973" r="-81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2401371" y="4424180"/>
                  <a:ext cx="466476" cy="338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 2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371" y="4424180"/>
                  <a:ext cx="466476" cy="33816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/>
                <p:nvPr/>
              </p:nvSpPr>
              <p:spPr>
                <a:xfrm>
                  <a:off x="3711130" y="4446367"/>
                  <a:ext cx="466476" cy="33816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CB96FDEC-E25F-4ECC-A47A-0E0221845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130" y="4446367"/>
                  <a:ext cx="466476" cy="33816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3" name="오른쪽 화살표 152"/>
          <p:cNvSpPr/>
          <p:nvPr/>
        </p:nvSpPr>
        <p:spPr>
          <a:xfrm>
            <a:off x="4288541" y="2815573"/>
            <a:ext cx="251564" cy="12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4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/>
              <a:t>Multimodal Reasoning (r-DAN)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91" y="2438143"/>
            <a:ext cx="6619280" cy="30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55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/>
              <a:t>Multimodal Reasoning (r-DAN)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Learning </a:t>
            </a:r>
            <a:r>
              <a:rPr lang="en-US" altLang="ko-KR" sz="1400" dirty="0">
                <a:solidFill>
                  <a:srgbClr val="FF0000"/>
                </a:solidFill>
              </a:rPr>
              <a:t>joint representation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Visual and textual attentions </a:t>
            </a:r>
            <a:r>
              <a:rPr lang="en-US" altLang="ko-KR" sz="1400" dirty="0">
                <a:solidFill>
                  <a:srgbClr val="FF0000"/>
                </a:solidFill>
              </a:rPr>
              <a:t>integrate features relevant to the answer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33" y="2276872"/>
            <a:ext cx="5101725" cy="2754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26" y="2420888"/>
            <a:ext cx="2171700" cy="304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301" y="2827015"/>
            <a:ext cx="2647950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523" y="4316559"/>
            <a:ext cx="21526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3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ko-KR" sz="1400" dirty="0"/>
              <a:t>Multimodal Matching (m-DAN)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23700"/>
            <a:ext cx="6925568" cy="31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32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ko-KR" sz="1400" dirty="0"/>
              <a:t>Multimodal Matching (m-DAN)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Learning a </a:t>
            </a:r>
            <a:r>
              <a:rPr lang="en-US" altLang="ko-KR" sz="1400" dirty="0">
                <a:solidFill>
                  <a:srgbClr val="FF0000"/>
                </a:solidFill>
              </a:rPr>
              <a:t>joint embedding space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Visual and textual attentions </a:t>
            </a:r>
            <a:r>
              <a:rPr lang="en-US" altLang="ko-KR" sz="1400" dirty="0">
                <a:solidFill>
                  <a:srgbClr val="FF0000"/>
                </a:solidFill>
              </a:rPr>
              <a:t>discover shared semantics between two modalities</a:t>
            </a:r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9117"/>
            <a:ext cx="5605415" cy="3073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54" y="2209117"/>
            <a:ext cx="1695450" cy="638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954" y="3036961"/>
            <a:ext cx="1257300" cy="390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47" y="3745839"/>
            <a:ext cx="8667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0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RNN &amp; LSTM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17742"/>
            <a:ext cx="5937969" cy="47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Result (r-DAN)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45" y="2363705"/>
            <a:ext cx="6846342" cy="32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Dual attention net (DAN)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Result (m-DAN)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48" y="2159897"/>
            <a:ext cx="6169695" cy="40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0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Up-down attention for </a:t>
            </a:r>
            <a:r>
              <a:rPr lang="en-US" altLang="ko-KR" dirty="0" smtClean="0"/>
              <a:t>Image Captioning and VQA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Peter Anderson et al, “Bottom-Up and Top-Down Attention for Image Captioning and Visual Question Answering“, CVPR 2017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067944" y="3933055"/>
            <a:ext cx="1800200" cy="648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57" y="2282815"/>
            <a:ext cx="53244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12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Up-down attention for Image Captioning and VQA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Bottom-Up Attention model with Faster R-CNN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96" y="2146048"/>
            <a:ext cx="4499670" cy="3456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45497" y="5661248"/>
            <a:ext cx="5815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400" dirty="0"/>
              <a:t>In captioning and VQA, use only the feature vectors – not the predicted labels.</a:t>
            </a:r>
          </a:p>
        </p:txBody>
      </p:sp>
    </p:spTree>
    <p:extLst>
      <p:ext uri="{BB962C8B-B14F-4D97-AF65-F5344CB8AC3E}">
        <p14:creationId xmlns:p14="http://schemas.microsoft.com/office/powerpoint/2010/main" val="118673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Up-down attention for Image Captioning and VQA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Overview of the proposed Image Captioning model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70C0"/>
                </a:solidFill>
              </a:rPr>
              <a:t>Attention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Model Input</a:t>
            </a:r>
            <a:r>
              <a:rPr lang="ko-KR" altLang="en-US" dirty="0" smtClean="0">
                <a:solidFill>
                  <a:srgbClr val="0070C0"/>
                </a:solidFill>
              </a:rPr>
              <a:t>을 </a:t>
            </a:r>
            <a:r>
              <a:rPr lang="en-US" altLang="ko-KR" dirty="0" smtClean="0">
                <a:solidFill>
                  <a:srgbClr val="0070C0"/>
                </a:solidFill>
              </a:rPr>
              <a:t>LSTM</a:t>
            </a:r>
            <a:r>
              <a:rPr lang="ko-KR" altLang="en-US" dirty="0" smtClean="0">
                <a:solidFill>
                  <a:srgbClr val="0070C0"/>
                </a:solidFill>
              </a:rPr>
              <a:t>의 결과 </a:t>
            </a:r>
            <a:r>
              <a:rPr lang="en-US" altLang="ko-KR" dirty="0" smtClean="0">
                <a:solidFill>
                  <a:srgbClr val="0070C0"/>
                </a:solidFill>
              </a:rPr>
              <a:t>Vector</a:t>
            </a:r>
            <a:r>
              <a:rPr lang="ko-KR" altLang="en-US" dirty="0" smtClean="0">
                <a:solidFill>
                  <a:srgbClr val="0070C0"/>
                </a:solidFill>
              </a:rPr>
              <a:t>로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" y="2462453"/>
            <a:ext cx="3912659" cy="27472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96" y="2962996"/>
            <a:ext cx="3419475" cy="714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596" y="3797349"/>
            <a:ext cx="16002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Up-down attention for Image Captioning and VQA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Overview of the proposed VQA model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" y="2204184"/>
            <a:ext cx="8900838" cy="195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5616" y="5029972"/>
            <a:ext cx="2038350" cy="1133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92" y="4471639"/>
            <a:ext cx="2457450" cy="295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74713" y="4691344"/>
            <a:ext cx="2038350" cy="466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2074079"/>
            <a:ext cx="2133600" cy="7239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553331" y="3364542"/>
            <a:ext cx="898591" cy="13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3548" y="4238848"/>
            <a:ext cx="3312368" cy="2261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4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Up-down attention for Image Captioning and VQA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Result – Image Captioning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87" y="2187285"/>
            <a:ext cx="6203090" cy="41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3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Case study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348880"/>
            <a:ext cx="7739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1268760"/>
            <a:ext cx="773952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/>
              <a:t>Up-down attention for Image Captioning and VQA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Result – Visual Q&amp;A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8294712" cy="3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8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2492896"/>
            <a:ext cx="6624736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u="sng" dirty="0">
                <a:solidFill>
                  <a:schemeClr val="tx2"/>
                </a:solidFill>
              </a:rPr>
              <a:t>Thank</a:t>
            </a:r>
            <a:r>
              <a:rPr lang="ko-KR" altLang="en-US" sz="3600" b="1" u="sng" dirty="0">
                <a:solidFill>
                  <a:schemeClr val="tx2"/>
                </a:solidFill>
              </a:rPr>
              <a:t> </a:t>
            </a:r>
            <a:r>
              <a:rPr lang="en-US" altLang="ko-KR" sz="3600" b="1" u="sng" dirty="0">
                <a:solidFill>
                  <a:schemeClr val="tx2"/>
                </a:solidFill>
              </a:rPr>
              <a:t>you !!</a:t>
            </a:r>
          </a:p>
          <a:p>
            <a:pPr algn="ctr"/>
            <a:r>
              <a:rPr lang="en-US" altLang="ko-KR" sz="3600" b="1" u="sng" dirty="0">
                <a:solidFill>
                  <a:schemeClr val="tx2"/>
                </a:solidFill>
              </a:rPr>
              <a:t>Q &amp; A</a:t>
            </a:r>
            <a:endParaRPr lang="ko-KR" altLang="en-US" sz="3600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8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RNN &amp; LSTM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07452" y="1209221"/>
            <a:ext cx="6768147" cy="5033663"/>
            <a:chOff x="1207452" y="1209221"/>
            <a:chExt cx="6768147" cy="503366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F38384E-A09C-4D05-AA73-D145DDDC7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0388" y="2171246"/>
              <a:ext cx="365792" cy="408467"/>
            </a:xfrm>
            <a:prstGeom prst="rect">
              <a:avLst/>
            </a:prstGeom>
          </p:spPr>
        </p:pic>
        <p:sp>
          <p:nvSpPr>
            <p:cNvPr id="46" name="사각형: 둥근 모서리 72">
              <a:extLst>
                <a:ext uri="{FF2B5EF4-FFF2-40B4-BE49-F238E27FC236}">
                  <a16:creationId xmlns:a16="http://schemas.microsoft.com/office/drawing/2014/main" id="{0A4D8E1F-200D-411C-AD8D-8359B0B5BE86}"/>
                </a:ext>
              </a:extLst>
            </p:cNvPr>
            <p:cNvSpPr/>
            <p:nvPr/>
          </p:nvSpPr>
          <p:spPr>
            <a:xfrm>
              <a:off x="1986491" y="1741535"/>
              <a:ext cx="5359400" cy="34671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오른쪽 67">
              <a:extLst>
                <a:ext uri="{FF2B5EF4-FFF2-40B4-BE49-F238E27FC236}">
                  <a16:creationId xmlns:a16="http://schemas.microsoft.com/office/drawing/2014/main" id="{A4AD6411-4056-4064-869B-B156A1A1EEB0}"/>
                </a:ext>
              </a:extLst>
            </p:cNvPr>
            <p:cNvSpPr/>
            <p:nvPr/>
          </p:nvSpPr>
          <p:spPr>
            <a:xfrm>
              <a:off x="1489605" y="2276022"/>
              <a:ext cx="6353175" cy="1619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위쪽 44">
              <a:extLst>
                <a:ext uri="{FF2B5EF4-FFF2-40B4-BE49-F238E27FC236}">
                  <a16:creationId xmlns:a16="http://schemas.microsoft.com/office/drawing/2014/main" id="{380BC800-F9E6-4C59-8125-7EDBBFB09D86}"/>
                </a:ext>
              </a:extLst>
            </p:cNvPr>
            <p:cNvSpPr/>
            <p:nvPr/>
          </p:nvSpPr>
          <p:spPr>
            <a:xfrm>
              <a:off x="4610391" y="2579858"/>
              <a:ext cx="127296" cy="2210107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2CDB99A-B919-48B2-A276-04A6C0F2ADB5}"/>
                </a:ext>
              </a:extLst>
            </p:cNvPr>
            <p:cNvGrpSpPr/>
            <p:nvPr/>
          </p:nvGrpSpPr>
          <p:grpSpPr>
            <a:xfrm>
              <a:off x="4280429" y="4021665"/>
              <a:ext cx="771524" cy="430889"/>
              <a:chOff x="4911724" y="3568063"/>
              <a:chExt cx="771524" cy="43088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A7F8133-7ACC-4130-8872-75C6FF71F8DC}"/>
                  </a:ext>
                </a:extLst>
              </p:cNvPr>
              <p:cNvSpPr/>
              <p:nvPr/>
            </p:nvSpPr>
            <p:spPr>
              <a:xfrm>
                <a:off x="4916485" y="3578591"/>
                <a:ext cx="766763" cy="420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D0AC55A-5CA7-442C-9DB3-FD49C211BF6E}"/>
                      </a:ext>
                    </a:extLst>
                  </p:cNvPr>
                  <p:cNvSpPr txBox="1"/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𝒕𝒂𝒏𝒉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D0AC55A-5CA7-442C-9DB3-FD49C211BF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724" y="3568063"/>
                    <a:ext cx="676275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621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순서도: 가산 접합 51">
              <a:extLst>
                <a:ext uri="{FF2B5EF4-FFF2-40B4-BE49-F238E27FC236}">
                  <a16:creationId xmlns:a16="http://schemas.microsoft.com/office/drawing/2014/main" id="{DCC09866-19BD-490B-9B19-4A7AF812BF0C}"/>
                </a:ext>
              </a:extLst>
            </p:cNvPr>
            <p:cNvSpPr/>
            <p:nvPr/>
          </p:nvSpPr>
          <p:spPr>
            <a:xfrm>
              <a:off x="4461404" y="310446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굽음 49">
              <a:extLst>
                <a:ext uri="{FF2B5EF4-FFF2-40B4-BE49-F238E27FC236}">
                  <a16:creationId xmlns:a16="http://schemas.microsoft.com/office/drawing/2014/main" id="{DDCCD594-95CC-43F2-B09F-CE5CBD9BF71C}"/>
                </a:ext>
              </a:extLst>
            </p:cNvPr>
            <p:cNvSpPr/>
            <p:nvPr/>
          </p:nvSpPr>
          <p:spPr>
            <a:xfrm>
              <a:off x="3703270" y="3218997"/>
              <a:ext cx="718466" cy="1599149"/>
            </a:xfrm>
            <a:prstGeom prst="bentArrow">
              <a:avLst>
                <a:gd name="adj1" fmla="val 5365"/>
                <a:gd name="adj2" fmla="val 5590"/>
                <a:gd name="adj3" fmla="val 10321"/>
                <a:gd name="adj4" fmla="val 1361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01D785D-AE0D-4E58-9FE1-A5654DF7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973" y="3987414"/>
              <a:ext cx="676715" cy="4877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2CA2493-C162-4B11-8825-286AC6FFE15E}"/>
                    </a:ext>
                  </a:extLst>
                </p:cNvPr>
                <p:cNvSpPr txBox="1"/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2CA2493-C162-4B11-8825-286AC6FFE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255" y="3557245"/>
                  <a:ext cx="376254" cy="378052"/>
                </a:xfrm>
                <a:prstGeom prst="rect">
                  <a:avLst/>
                </a:prstGeom>
                <a:blipFill>
                  <a:blip r:embed="rId5"/>
                  <a:stretch>
                    <a:fillRect t="-64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1DF2B00-88F8-4E87-A993-54035D7A302B}"/>
                    </a:ext>
                  </a:extLst>
                </p:cNvPr>
                <p:cNvSpPr txBox="1"/>
                <p:nvPr/>
              </p:nvSpPr>
              <p:spPr>
                <a:xfrm>
                  <a:off x="7599345" y="4365635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1DF2B00-88F8-4E87-A993-54035D7A3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345" y="4365635"/>
                  <a:ext cx="37625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CED5F4-C60C-4C16-BD49-74342AC19DC4}"/>
                    </a:ext>
                  </a:extLst>
                </p:cNvPr>
                <p:cNvSpPr txBox="1"/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CED5F4-C60C-4C16-BD49-74342AC19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964" y="3105753"/>
                  <a:ext cx="37625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4F47573-E349-4670-8BD9-58B1DF00CF87}"/>
                    </a:ext>
                  </a:extLst>
                </p:cNvPr>
                <p:cNvSpPr txBox="1"/>
                <p:nvPr/>
              </p:nvSpPr>
              <p:spPr>
                <a:xfrm>
                  <a:off x="2502304" y="3105753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4F47573-E349-4670-8BD9-58B1DF00C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2304" y="3105753"/>
                  <a:ext cx="37625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839"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94212E4-4C73-4FA8-A8BB-4CC82BFBFE26}"/>
                    </a:ext>
                  </a:extLst>
                </p:cNvPr>
                <p:cNvSpPr txBox="1"/>
                <p:nvPr/>
              </p:nvSpPr>
              <p:spPr>
                <a:xfrm>
                  <a:off x="6490488" y="1242038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94212E4-4C73-4FA8-A8BB-4CC82BFBF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488" y="1242038"/>
                  <a:ext cx="37625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순서도: 가산 접합 59">
              <a:extLst>
                <a:ext uri="{FF2B5EF4-FFF2-40B4-BE49-F238E27FC236}">
                  <a16:creationId xmlns:a16="http://schemas.microsoft.com/office/drawing/2014/main" id="{8794173D-2587-4F7A-A5E6-CC73D9F14AB1}"/>
                </a:ext>
              </a:extLst>
            </p:cNvPr>
            <p:cNvSpPr/>
            <p:nvPr/>
          </p:nvSpPr>
          <p:spPr>
            <a:xfrm>
              <a:off x="2694519" y="2171246"/>
              <a:ext cx="409575" cy="371475"/>
            </a:xfrm>
            <a:prstGeom prst="flowChartSummingJunction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논리합 60">
              <a:extLst>
                <a:ext uri="{FF2B5EF4-FFF2-40B4-BE49-F238E27FC236}">
                  <a16:creationId xmlns:a16="http://schemas.microsoft.com/office/drawing/2014/main" id="{0D6EA7AE-8F22-4008-889A-BBC8F4365E25}"/>
                </a:ext>
              </a:extLst>
            </p:cNvPr>
            <p:cNvSpPr/>
            <p:nvPr/>
          </p:nvSpPr>
          <p:spPr>
            <a:xfrm>
              <a:off x="4461404" y="2171246"/>
              <a:ext cx="409575" cy="371475"/>
            </a:xfrm>
            <a:prstGeom prst="flowChartOr">
              <a:avLst/>
            </a:prstGeom>
            <a:solidFill>
              <a:srgbClr val="C5E0B4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01B530D-2272-4861-970E-0887CFA8F22B}"/>
                    </a:ext>
                  </a:extLst>
                </p:cNvPr>
                <p:cNvSpPr txBox="1"/>
                <p:nvPr/>
              </p:nvSpPr>
              <p:spPr>
                <a:xfrm>
                  <a:off x="1256226" y="1933600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01B530D-2272-4861-970E-0887CFA8F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6226" y="1933600"/>
                  <a:ext cx="37625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6452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BC8383C-C074-43D4-B19B-F1BF1D412A9B}"/>
                    </a:ext>
                  </a:extLst>
                </p:cNvPr>
                <p:cNvSpPr txBox="1"/>
                <p:nvPr/>
              </p:nvSpPr>
              <p:spPr>
                <a:xfrm>
                  <a:off x="7553403" y="1940981"/>
                  <a:ext cx="3762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BC8383C-C074-43D4-B19B-F1BF1D412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403" y="1940981"/>
                  <a:ext cx="37625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화살표: 위쪽 74">
              <a:extLst>
                <a:ext uri="{FF2B5EF4-FFF2-40B4-BE49-F238E27FC236}">
                  <a16:creationId xmlns:a16="http://schemas.microsoft.com/office/drawing/2014/main" id="{B82BA24C-97C9-40A5-A141-D84038274637}"/>
                </a:ext>
              </a:extLst>
            </p:cNvPr>
            <p:cNvSpPr/>
            <p:nvPr/>
          </p:nvSpPr>
          <p:spPr>
            <a:xfrm>
              <a:off x="2833671" y="2542721"/>
              <a:ext cx="127296" cy="2210107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E7E08BC-0596-4F70-A570-8D23C2B94178}"/>
                </a:ext>
              </a:extLst>
            </p:cNvPr>
            <p:cNvGrpSpPr/>
            <p:nvPr/>
          </p:nvGrpSpPr>
          <p:grpSpPr>
            <a:xfrm>
              <a:off x="2561168" y="3994034"/>
              <a:ext cx="676275" cy="466700"/>
              <a:chOff x="3190874" y="3375362"/>
              <a:chExt cx="676275" cy="466700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245F099-965D-4065-B635-300F7485BAFE}"/>
                  </a:ext>
                </a:extLst>
              </p:cNvPr>
              <p:cNvSpPr/>
              <p:nvPr/>
            </p:nvSpPr>
            <p:spPr>
              <a:xfrm>
                <a:off x="3209925" y="3421701"/>
                <a:ext cx="628650" cy="420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5C2FCC6-BDBD-4F20-9944-C154A5ED336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874" y="3375362"/>
                    <a:ext cx="67627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A5C2FCC6-BDBD-4F20-9944-C154A5ED33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874" y="3375362"/>
                    <a:ext cx="6762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052B191-24CF-4B24-B18A-93F26BF0B861}"/>
                </a:ext>
              </a:extLst>
            </p:cNvPr>
            <p:cNvGrpSpPr/>
            <p:nvPr/>
          </p:nvGrpSpPr>
          <p:grpSpPr>
            <a:xfrm>
              <a:off x="1207452" y="1209221"/>
              <a:ext cx="6669619" cy="5033663"/>
              <a:chOff x="1207452" y="1209221"/>
              <a:chExt cx="6669619" cy="5033663"/>
            </a:xfrm>
          </p:grpSpPr>
          <p:sp>
            <p:nvSpPr>
              <p:cNvPr id="69" name="화살표: 굽음 41">
                <a:extLst>
                  <a:ext uri="{FF2B5EF4-FFF2-40B4-BE49-F238E27FC236}">
                    <a16:creationId xmlns:a16="http://schemas.microsoft.com/office/drawing/2014/main" id="{44BEFFE5-BEDF-472F-9CED-3A0A92125A57}"/>
                  </a:ext>
                </a:extLst>
              </p:cNvPr>
              <p:cNvSpPr/>
              <p:nvPr/>
            </p:nvSpPr>
            <p:spPr>
              <a:xfrm rot="5400000" flipH="1">
                <a:off x="5018175" y="2792397"/>
                <a:ext cx="3552167" cy="385816"/>
              </a:xfrm>
              <a:prstGeom prst="bentArrow">
                <a:avLst>
                  <a:gd name="adj1" fmla="val 15371"/>
                  <a:gd name="adj2" fmla="val 20027"/>
                  <a:gd name="adj3" fmla="val 18133"/>
                  <a:gd name="adj4" fmla="val 43239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화살표: 굽음 43">
                <a:extLst>
                  <a:ext uri="{FF2B5EF4-FFF2-40B4-BE49-F238E27FC236}">
                    <a16:creationId xmlns:a16="http://schemas.microsoft.com/office/drawing/2014/main" id="{D1EF580F-4F6A-467E-A5F1-539857AA1EAA}"/>
                  </a:ext>
                </a:extLst>
              </p:cNvPr>
              <p:cNvSpPr/>
              <p:nvPr/>
            </p:nvSpPr>
            <p:spPr>
              <a:xfrm flipV="1">
                <a:off x="6414762" y="2340992"/>
                <a:ext cx="1462309" cy="2478205"/>
              </a:xfrm>
              <a:prstGeom prst="bentArrow">
                <a:avLst>
                  <a:gd name="adj1" fmla="val 5365"/>
                  <a:gd name="adj2" fmla="val 5590"/>
                  <a:gd name="adj3" fmla="val 6344"/>
                  <a:gd name="adj4" fmla="val 13613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순서도: 가산 접합 70">
                <a:extLst>
                  <a:ext uri="{FF2B5EF4-FFF2-40B4-BE49-F238E27FC236}">
                    <a16:creationId xmlns:a16="http://schemas.microsoft.com/office/drawing/2014/main" id="{5618EF57-77C1-43CF-8D32-CC089AF28D32}"/>
                  </a:ext>
                </a:extLst>
              </p:cNvPr>
              <p:cNvSpPr/>
              <p:nvPr/>
            </p:nvSpPr>
            <p:spPr>
              <a:xfrm>
                <a:off x="6259248" y="3104466"/>
                <a:ext cx="409575" cy="371475"/>
              </a:xfrm>
              <a:prstGeom prst="flowChartSummingJunction">
                <a:avLst/>
              </a:prstGeom>
              <a:solidFill>
                <a:srgbClr val="C5E0B4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51C5A7FB-E3B3-4D82-9521-BFE19441AD72}"/>
                  </a:ext>
                </a:extLst>
              </p:cNvPr>
              <p:cNvGrpSpPr/>
              <p:nvPr/>
            </p:nvGrpSpPr>
            <p:grpSpPr>
              <a:xfrm>
                <a:off x="6075894" y="2579858"/>
                <a:ext cx="771524" cy="421364"/>
                <a:chOff x="4911724" y="3568063"/>
                <a:chExt cx="771524" cy="421364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18196F39-FB90-4C95-85A3-FE9FADCDFED0}"/>
                    </a:ext>
                  </a:extLst>
                </p:cNvPr>
                <p:cNvSpPr/>
                <p:nvPr/>
              </p:nvSpPr>
              <p:spPr>
                <a:xfrm>
                  <a:off x="4916485" y="3569066"/>
                  <a:ext cx="766763" cy="420361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28753E0A-219E-4DE9-A4E2-817DC8EA7C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1724" y="3568063"/>
                      <a:ext cx="67627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𝒕𝒂𝒏𝒉</m:t>
                            </m:r>
                          </m:oMath>
                        </m:oMathPara>
                      </a14:m>
                      <a:endParaRPr lang="ko-KR" altLang="en-US" sz="1400" b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28753E0A-219E-4DE9-A4E2-817DC8EA7C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11724" y="3568063"/>
                      <a:ext cx="676275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1" r="-153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86347B50-B370-4DF8-B128-2541A25E7D5D}"/>
                  </a:ext>
                </a:extLst>
              </p:cNvPr>
              <p:cNvGrpSpPr/>
              <p:nvPr/>
            </p:nvGrpSpPr>
            <p:grpSpPr>
              <a:xfrm>
                <a:off x="2989420" y="3234805"/>
                <a:ext cx="3251573" cy="1583341"/>
                <a:chOff x="2119310" y="3263833"/>
                <a:chExt cx="4747008" cy="1583342"/>
              </a:xfrm>
            </p:grpSpPr>
            <p:sp>
              <p:nvSpPr>
                <p:cNvPr id="80" name="화살표: 굽음 56">
                  <a:extLst>
                    <a:ext uri="{FF2B5EF4-FFF2-40B4-BE49-F238E27FC236}">
                      <a16:creationId xmlns:a16="http://schemas.microsoft.com/office/drawing/2014/main" id="{110E1F66-318E-40A5-AD92-0BA49281280A}"/>
                    </a:ext>
                  </a:extLst>
                </p:cNvPr>
                <p:cNvSpPr/>
                <p:nvPr/>
              </p:nvSpPr>
              <p:spPr>
                <a:xfrm rot="16200000" flipV="1">
                  <a:off x="3471783" y="2068290"/>
                  <a:ext cx="1426412" cy="4131357"/>
                </a:xfrm>
                <a:prstGeom prst="bentArrow">
                  <a:avLst>
                    <a:gd name="adj1" fmla="val 5006"/>
                    <a:gd name="adj2" fmla="val 2503"/>
                    <a:gd name="adj3" fmla="val 6344"/>
                    <a:gd name="adj4" fmla="val 14581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화살표: 굽음 57">
                  <a:extLst>
                    <a:ext uri="{FF2B5EF4-FFF2-40B4-BE49-F238E27FC236}">
                      <a16:creationId xmlns:a16="http://schemas.microsoft.com/office/drawing/2014/main" id="{A1B14372-FF3F-4496-A1BC-2A2AC8F9EBBB}"/>
                    </a:ext>
                  </a:extLst>
                </p:cNvPr>
                <p:cNvSpPr/>
                <p:nvPr/>
              </p:nvSpPr>
              <p:spPr>
                <a:xfrm>
                  <a:off x="6135260" y="3263833"/>
                  <a:ext cx="731058" cy="812656"/>
                </a:xfrm>
                <a:prstGeom prst="bentArrow">
                  <a:avLst>
                    <a:gd name="adj1" fmla="val 14995"/>
                    <a:gd name="adj2" fmla="val 12480"/>
                    <a:gd name="adj3" fmla="val 15092"/>
                    <a:gd name="adj4" fmla="val 21242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ADAC6577-EA53-42C9-B0A0-8D8BD8D27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6980" y="3977859"/>
                <a:ext cx="676715" cy="4877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FEEA1AD-EBA0-4B4F-93C3-565DE4E036EA}"/>
                      </a:ext>
                    </a:extLst>
                  </p:cNvPr>
                  <p:cNvSpPr txBox="1"/>
                  <p:nvPr/>
                </p:nvSpPr>
                <p:spPr>
                  <a:xfrm>
                    <a:off x="1207452" y="4365635"/>
                    <a:ext cx="3762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FEEA1AD-EBA0-4B4F-93C3-565DE4E036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7452" y="4365635"/>
                    <a:ext cx="37625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6452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67E42DA-6A02-4242-AAA0-BC2BBA019DFF}"/>
                      </a:ext>
                    </a:extLst>
                  </p:cNvPr>
                  <p:cNvSpPr txBox="1"/>
                  <p:nvPr/>
                </p:nvSpPr>
                <p:spPr>
                  <a:xfrm>
                    <a:off x="5513894" y="2869397"/>
                    <a:ext cx="3762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7E42DA-6A02-4242-AAA0-BC2BBA019D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3894" y="2869397"/>
                    <a:ext cx="37625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FA56E79-5DDF-4C75-88AD-FAC69E87CE2C}"/>
                      </a:ext>
                    </a:extLst>
                  </p:cNvPr>
                  <p:cNvSpPr txBox="1"/>
                  <p:nvPr/>
                </p:nvSpPr>
                <p:spPr>
                  <a:xfrm>
                    <a:off x="2033016" y="5791749"/>
                    <a:ext cx="3762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FA56E79-5DDF-4C75-88AD-FAC69E87C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3016" y="5791749"/>
                    <a:ext cx="37625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화살표: 굽음 76">
                <a:extLst>
                  <a:ext uri="{FF2B5EF4-FFF2-40B4-BE49-F238E27FC236}">
                    <a16:creationId xmlns:a16="http://schemas.microsoft.com/office/drawing/2014/main" id="{CB3198C8-67B1-409D-9019-19DE6DE10F81}"/>
                  </a:ext>
                </a:extLst>
              </p:cNvPr>
              <p:cNvSpPr/>
              <p:nvPr/>
            </p:nvSpPr>
            <p:spPr>
              <a:xfrm>
                <a:off x="2409271" y="4744493"/>
                <a:ext cx="694824" cy="1498391"/>
              </a:xfrm>
              <a:prstGeom prst="bentArrow">
                <a:avLst>
                  <a:gd name="adj1" fmla="val 8113"/>
                  <a:gd name="adj2" fmla="val 4742"/>
                  <a:gd name="adj3" fmla="val 25685"/>
                  <a:gd name="adj4" fmla="val 18222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533DD74-1679-49D5-832C-56F42FA1328E}"/>
                  </a:ext>
                </a:extLst>
              </p:cNvPr>
              <p:cNvSpPr/>
              <p:nvPr/>
            </p:nvSpPr>
            <p:spPr>
              <a:xfrm>
                <a:off x="1489605" y="4734967"/>
                <a:ext cx="1878359" cy="8159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71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RNN &amp; LSTM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E28BB6-6AF6-4DD5-9658-CD76ADF57F54}"/>
              </a:ext>
            </a:extLst>
          </p:cNvPr>
          <p:cNvSpPr/>
          <p:nvPr/>
        </p:nvSpPr>
        <p:spPr>
          <a:xfrm>
            <a:off x="539552" y="1412776"/>
            <a:ext cx="76375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/>
              <a:t>Why RNN?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ex) </a:t>
            </a:r>
            <a:r>
              <a:rPr lang="ko-KR" altLang="en-US" dirty="0"/>
              <a:t>다음 단어를 예측하는 </a:t>
            </a:r>
            <a:r>
              <a:rPr lang="en-US" altLang="ko-KR" dirty="0"/>
              <a:t>Network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현재 </a:t>
            </a:r>
            <a:r>
              <a:rPr lang="en-US" altLang="ko-KR" dirty="0"/>
              <a:t>Input</a:t>
            </a:r>
            <a:r>
              <a:rPr lang="ko-KR" altLang="en-US" dirty="0"/>
              <a:t>만으로는 어려움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과거의 </a:t>
            </a:r>
            <a:r>
              <a:rPr lang="en-US" altLang="ko-KR" dirty="0"/>
              <a:t>Input</a:t>
            </a:r>
            <a:r>
              <a:rPr lang="ko-KR" altLang="en-US" dirty="0"/>
              <a:t>들을 활용하고 싶다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따라서 </a:t>
            </a:r>
            <a:r>
              <a:rPr lang="en-US" altLang="ko-KR" dirty="0"/>
              <a:t>Memory</a:t>
            </a:r>
            <a:r>
              <a:rPr lang="ko-KR" altLang="en-US" dirty="0"/>
              <a:t>를 추가한 것이 </a:t>
            </a:r>
            <a:r>
              <a:rPr lang="en-US" altLang="ko-KR" dirty="0"/>
              <a:t>RNN (Memory = Hidden State)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 시점의 </a:t>
            </a:r>
            <a:r>
              <a:rPr lang="en-US" altLang="ko-KR" dirty="0"/>
              <a:t>Hidden State</a:t>
            </a:r>
            <a:r>
              <a:rPr lang="ko-KR" altLang="en-US" dirty="0"/>
              <a:t>는 현재 </a:t>
            </a:r>
            <a:r>
              <a:rPr lang="en-US" altLang="ko-KR" dirty="0"/>
              <a:t>RNN Process</a:t>
            </a:r>
            <a:r>
              <a:rPr lang="ko-KR" altLang="en-US" dirty="0"/>
              <a:t>의 문맥 </a:t>
            </a:r>
            <a:r>
              <a:rPr lang="en-US" altLang="ko-KR" dirty="0"/>
              <a:t>(Context)</a:t>
            </a:r>
            <a:r>
              <a:rPr lang="ko-KR" altLang="en-US" dirty="0"/>
              <a:t>를 담고 있다고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09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154DA5E-AF80-4A17-B463-A828414615B5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784976" cy="504056"/>
          </a:xfrm>
        </p:spPr>
        <p:txBody>
          <a:bodyPr/>
          <a:lstStyle/>
          <a:p>
            <a:r>
              <a:rPr lang="en-US" altLang="ko-KR" sz="3200" dirty="0"/>
              <a:t>Machine Translation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27584" y="1180218"/>
            <a:ext cx="69487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Ruled based Machine Translation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두 언어 사이의 규칙을 기반으로 번역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언어 규칙에 예외사항이 매우 많아서 적용하기 까다로움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Statistical Machine Translation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언어와 언어의 관계를 확률 분포로 표현하여 번역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여러가지 뜻을 가진 한 단어를 주위 문맥을 통해 확률을 구해내어 번역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번역하고자 하는 새로운 언어 한 쌍 마다 새로운 가이드라인을 제시해야함</a:t>
            </a:r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04" y="4149080"/>
            <a:ext cx="406558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5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none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51142</TotalTime>
  <Words>1468</Words>
  <Application>Microsoft Office PowerPoint</Application>
  <PresentationFormat>화면 슬라이드 쇼(4:3)</PresentationFormat>
  <Paragraphs>1660</Paragraphs>
  <Slides>68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굴림</vt:lpstr>
      <vt:lpstr>맑은 고딕</vt:lpstr>
      <vt:lpstr>Arial</vt:lpstr>
      <vt:lpstr>Cambria Math</vt:lpstr>
      <vt:lpstr>Segoe UI Historic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RNN &amp; LSTM</vt:lpstr>
      <vt:lpstr>RNN &amp; LSTM</vt:lpstr>
      <vt:lpstr>RNN &amp; LSTM</vt:lpstr>
      <vt:lpstr>RNN &amp; LSTM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이재호</dc:creator>
  <cp:lastModifiedBy>hanbin</cp:lastModifiedBy>
  <cp:revision>1348</cp:revision>
  <cp:lastPrinted>2016-05-16T04:52:03Z</cp:lastPrinted>
  <dcterms:created xsi:type="dcterms:W3CDTF">2011-08-04T13:34:17Z</dcterms:created>
  <dcterms:modified xsi:type="dcterms:W3CDTF">2017-11-24T06:39:57Z</dcterms:modified>
</cp:coreProperties>
</file>